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89" r:id="rId3"/>
    <p:sldId id="257" r:id="rId4"/>
    <p:sldId id="258" r:id="rId5"/>
    <p:sldId id="259" r:id="rId6"/>
    <p:sldId id="267" r:id="rId7"/>
    <p:sldId id="290" r:id="rId8"/>
    <p:sldId id="268" r:id="rId9"/>
    <p:sldId id="269" r:id="rId10"/>
    <p:sldId id="298" r:id="rId11"/>
    <p:sldId id="299" r:id="rId12"/>
    <p:sldId id="300" r:id="rId13"/>
    <p:sldId id="301" r:id="rId14"/>
    <p:sldId id="302" r:id="rId15"/>
    <p:sldId id="276" r:id="rId16"/>
    <p:sldId id="303" r:id="rId17"/>
    <p:sldId id="304" r:id="rId18"/>
    <p:sldId id="270" r:id="rId19"/>
    <p:sldId id="260" r:id="rId20"/>
    <p:sldId id="261" r:id="rId21"/>
    <p:sldId id="262" r:id="rId22"/>
    <p:sldId id="311" r:id="rId23"/>
    <p:sldId id="312" r:id="rId24"/>
    <p:sldId id="313" r:id="rId25"/>
    <p:sldId id="314" r:id="rId26"/>
    <p:sldId id="277" r:id="rId27"/>
    <p:sldId id="306" r:id="rId28"/>
    <p:sldId id="307" r:id="rId29"/>
    <p:sldId id="308" r:id="rId30"/>
    <p:sldId id="309" r:id="rId31"/>
    <p:sldId id="317" r:id="rId32"/>
    <p:sldId id="310" r:id="rId33"/>
    <p:sldId id="315" r:id="rId34"/>
    <p:sldId id="278" r:id="rId35"/>
    <p:sldId id="318" r:id="rId36"/>
    <p:sldId id="279" r:id="rId37"/>
    <p:sldId id="281" r:id="rId38"/>
    <p:sldId id="282" r:id="rId39"/>
    <p:sldId id="319" r:id="rId40"/>
    <p:sldId id="305" r:id="rId41"/>
    <p:sldId id="285" r:id="rId42"/>
    <p:sldId id="286" r:id="rId43"/>
    <p:sldId id="291" r:id="rId44"/>
    <p:sldId id="293" r:id="rId45"/>
    <p:sldId id="292" r:id="rId46"/>
    <p:sldId id="296" r:id="rId47"/>
    <p:sldId id="283" r:id="rId48"/>
    <p:sldId id="297" r:id="rId4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6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inimized">
    <p:restoredLeft sz="14838" autoAdjust="0"/>
    <p:restoredTop sz="80071" autoAdjust="0"/>
  </p:normalViewPr>
  <p:slideViewPr>
    <p:cSldViewPr>
      <p:cViewPr>
        <p:scale>
          <a:sx n="80" d="100"/>
          <a:sy n="80" d="100"/>
        </p:scale>
        <p:origin x="-852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DB805-68C1-41EF-9A53-3ACD5466A953}" type="datetimeFigureOut">
              <a:rPr lang="fr-FR" smtClean="0"/>
              <a:t>27/03/2015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6F9F0-1667-4903-B421-692362C98B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65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ference/android/content/CursorLoader.html" TargetMode="External"/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ference/android/content/Context.html#getResources()" TargetMode="External"/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developer.android.com/reference/android/content/res/Resources.html#getStringArray(int)" TargetMode="External"/><Relationship Id="rId5" Type="http://schemas.openxmlformats.org/officeDocument/2006/relationships/hyperlink" Target="http://developer.android.com/reference/java/lang/String.html#format(java.lang.String,java.lang.Object...)" TargetMode="External"/><Relationship Id="rId4" Type="http://schemas.openxmlformats.org/officeDocument/2006/relationships/hyperlink" Target="http://developer.android.com/reference/android/content/res/Resources.html#getQuantityString(int, int, java.lang.Object...)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65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err="1" smtClean="0"/>
              <a:t>startActivity</a:t>
            </a:r>
            <a:endParaRPr lang="fr-FR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http://developer.android.com/training/basics/firstapp/starting-activity.html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new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DisplayMessageActivity.class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startActivity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new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DisplayMessageActivity.class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EditText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editText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EditText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findViewById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R.id.edit_message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 message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editText.getText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().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toString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intent.putExtra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(EXTRA_MESSAGE, message);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startActivity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 message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intent.getStringExtra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MyActivity.EXTRA_MESSAGE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b="1" dirty="0" err="1" smtClean="0"/>
              <a:t>startActivityForResult</a:t>
            </a:r>
            <a:endParaRPr lang="fr-FR" b="1" dirty="0" smtClean="0"/>
          </a:p>
          <a:p>
            <a:r>
              <a:rPr lang="fr-FR" dirty="0" smtClean="0"/>
              <a:t>http://www.javatpoint.com/android-startactivityforresult-example</a:t>
            </a:r>
          </a:p>
          <a:p>
            <a:endParaRPr lang="fr-FR" dirty="0" smtClean="0"/>
          </a:p>
          <a:p>
            <a:r>
              <a:rPr lang="fr-FR" dirty="0" smtClean="0"/>
              <a:t>Activity1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 intent=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Intent(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MainActivity.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,SecondActivity.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  </a:t>
            </a:r>
          </a:p>
          <a:p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startActivityForResult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(intent, 2);// Activity is started with 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  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@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Override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protected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void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onActivityResult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resultCode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data)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{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.onActivityResult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resultCode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data);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// check if the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code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as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passed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==2)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     {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        String message=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data.getStringExtra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("MESSAGE"); 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        textView1.setText(message);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     }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}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@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Override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boolean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onCreateOptionsMenu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(Menu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menu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 {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//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Inflate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the menu;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items to the action bar if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getMenuInflater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().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inflate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R.menu.main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menu);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return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}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Activity2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 message=editText1.getText().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toString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intent.putExtra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MESSAGE",message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setResult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(2,intent);  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             finish();//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finishing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activity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http://developer.android.com/training/basics/intents/result.html</a:t>
            </a:r>
          </a:p>
          <a:p>
            <a:endParaRPr lang="fr-FR" dirty="0" smtClean="0"/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final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PICK_CONTACT_REQUEST = 1;  </a:t>
            </a:r>
            <a:r>
              <a:rPr lang="fr-FR" dirty="0" smtClean="0"/>
              <a:t>// The </a:t>
            </a:r>
            <a:r>
              <a:rPr lang="fr-FR" dirty="0" err="1" smtClean="0"/>
              <a:t>request</a:t>
            </a:r>
            <a:r>
              <a:rPr lang="fr-FR" dirty="0" smtClean="0"/>
              <a:t> code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...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private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pickContact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 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pickContactIntent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new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Intent.ACTION_PICK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Uri.parse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("content://contacts"));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pickContactIntent.setType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Phone.CONTENT_TYPE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</a:t>
            </a:r>
            <a:r>
              <a:rPr lang="fr-FR" dirty="0" smtClean="0"/>
              <a:t>// Show user </a:t>
            </a:r>
            <a:r>
              <a:rPr lang="fr-FR" dirty="0" err="1" smtClean="0"/>
              <a:t>only</a:t>
            </a:r>
            <a:r>
              <a:rPr lang="fr-FR" dirty="0" smtClean="0"/>
              <a:t> contacts w/ phone </a:t>
            </a:r>
            <a:r>
              <a:rPr lang="fr-FR" dirty="0" err="1" smtClean="0"/>
              <a:t>numbers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startActivityForResult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pickContactIntent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PICK_CONTACT_REQUEST);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@Override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protected void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onActivityResult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Intent data) {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en-US" dirty="0" smtClean="0"/>
              <a:t>// Check which request we're responding to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if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== PICK_CONTACT_REQUEST) {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</a:t>
            </a:r>
            <a:r>
              <a:rPr lang="en-US" dirty="0" smtClean="0"/>
              <a:t>// Make sure the request was successful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if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== RESULT_OK) {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The user picked a contact.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The Intent's data Uri identifies which contact was selected.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Do something with the contact here (bigger example below)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}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}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@Override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protected void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onActivityResult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Intent data) {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en-US" dirty="0" smtClean="0"/>
              <a:t>// Check which request it is that we're responding to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if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== PICK_CONTACT_REQUEST) {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</a:t>
            </a:r>
            <a:r>
              <a:rPr lang="en-US" dirty="0" smtClean="0"/>
              <a:t>// Make sure the request was successful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if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resultCode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== RESULT_OK) {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Get the URI that points to the selected contact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Uri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data.getData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We only need the NUMBER column, because there will be only one row in the result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String[] projection = {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Phone.NUMBER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Perform the query on the contact to get the NUMBER column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We don't need a selection or sort order (there's only one result for the given URI)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CAUTION: The query() method should be called from a separate thread to avoid blocking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your app's UI thread. (For simplicity of the sample, this code doesn't do that.)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Consider using </a:t>
            </a:r>
            <a:r>
              <a:rPr lang="en-US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CursorLoader</a:t>
            </a:r>
            <a:r>
              <a:rPr lang="en-US" dirty="0" smtClean="0"/>
              <a:t> to perform the query.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Cursor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cursor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getContentResolver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        .query(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projection, null, null, null);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cursor.moveToFirst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Retrieve the phone number from the NUMBER column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column =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cursor.getColumnIndex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Phone.NUMBER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String number =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cursor.getString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(column);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dirty="0" smtClean="0"/>
              <a:t>// Do something with the phone number...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}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}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en-US" dirty="0" smtClean="0"/>
              <a:t/>
            </a:r>
            <a:br>
              <a:rPr lang="en-US" dirty="0" smtClean="0"/>
            </a:b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46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Internationalisation</a:t>
            </a:r>
          </a:p>
          <a:p>
            <a:r>
              <a:rPr lang="fr-FR" b="0" dirty="0" smtClean="0"/>
              <a:t>Ajouter un fichier string.xml dans le</a:t>
            </a:r>
            <a:r>
              <a:rPr lang="fr-FR" b="0" baseline="0" dirty="0" smtClean="0"/>
              <a:t> dossier values-</a:t>
            </a:r>
            <a:r>
              <a:rPr lang="fr-FR" b="0" baseline="0" dirty="0" err="1" smtClean="0"/>
              <a:t>fr.</a:t>
            </a:r>
            <a:r>
              <a:rPr lang="fr-FR" b="0" baseline="0" dirty="0" smtClean="0"/>
              <a:t> Passer son téléphone en FR et en EN pour valider la prise en compte des traductions.</a:t>
            </a:r>
            <a:endParaRPr lang="fr-FR" b="0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Notifications</a:t>
            </a:r>
          </a:p>
          <a:p>
            <a:r>
              <a:rPr lang="fr-FR" dirty="0" smtClean="0"/>
              <a:t>http://developer.android.com/guide/topics/ui/notifiers/notifications.html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private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void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displayNotif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(){</a:t>
            </a:r>
          </a:p>
          <a:p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NotificationCompat.Builder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mBuilder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NotificationCompat.Builder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.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setSmallIcon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R.drawable.</a:t>
            </a:r>
            <a:r>
              <a:rPr lang="fr-FR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ic_launcher</a:t>
            </a:r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.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setContentTitle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("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notification")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.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setContentText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("Hello World!");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Creates an explicit intent for an Activity in your </a:t>
            </a:r>
            <a:r>
              <a:rPr lang="en-US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Intent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resultIntent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Intent(this, </a:t>
            </a:r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MainActivity.class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The stack builder object will contain an artificial back stack for the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started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Activity.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This ensures that navigating backward from the Activity leads out of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your application to the Home screen.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TaskStackBuilder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stackBuilder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TaskStackBuilder.</a:t>
            </a:r>
            <a:r>
              <a:rPr lang="fr-FR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</a:t>
            </a:r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b="1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Adds the back stack for the Intent (but not the Intent itself)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stackBuilder.addParentStack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MainActivity.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Adds the Intent that starts the Activity to the top of the stack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stackBuilder.addNextIntent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PendingIntent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resultPendingIntent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stackBuilder.getPendingIntent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0,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PendingIntent.</a:t>
            </a:r>
            <a:r>
              <a:rPr lang="fr-FR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FLAG_UPDATE_CURRENT</a:t>
            </a:r>
            <a:endParaRPr lang="fr-FR" sz="1200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);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mBuilder.setContentIntent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resultPendingIntent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NotificationManager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mNotificationManager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NotificationManager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getSystemService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Context.</a:t>
            </a:r>
            <a:r>
              <a:rPr lang="fr-FR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NOTIFICATION_SERVICE</a:t>
            </a:r>
            <a:r>
              <a:rPr lang="fr-F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mBuilder.setAutoCancel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allows you to update the notification later on.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mNotificationManager.notify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(1,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mBuilder.build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());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41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964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err="1" smtClean="0"/>
              <a:t>SharedPreferences</a:t>
            </a:r>
            <a:endParaRPr lang="fr-FR" b="1" dirty="0" smtClean="0"/>
          </a:p>
          <a:p>
            <a:endParaRPr lang="fr-FR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Templates</a:t>
            </a:r>
            <a:endParaRPr lang="fr-FR" sz="1200" b="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android_SharedPreferences_load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android_SharedPreferences_save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class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public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final String PREFS_NAME = "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MyPrefsFile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@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Override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protected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onCreate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(Bundle state){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super.onCreate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(state);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. . .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</a:t>
            </a:r>
            <a:r>
              <a:rPr lang="fr-FR" dirty="0" smtClean="0"/>
              <a:t>// Restore </a:t>
            </a:r>
            <a:r>
              <a:rPr lang="fr-FR" dirty="0" err="1" smtClean="0"/>
              <a:t>preferences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SharedPreferences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settings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getSharedPreferences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(PREFS_NAME, 0);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boolean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silent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settings.getBoolean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silentMode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", false);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}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@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Override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protected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onStop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super.onStop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dirty="0" smtClean="0"/>
              <a:t>//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an Editor </a:t>
            </a:r>
            <a:r>
              <a:rPr lang="fr-FR" dirty="0" err="1" smtClean="0"/>
              <a:t>object</a:t>
            </a:r>
            <a:r>
              <a:rPr lang="fr-FR" dirty="0" smtClean="0"/>
              <a:t> to </a:t>
            </a:r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preference</a:t>
            </a:r>
            <a:r>
              <a:rPr lang="fr-FR" dirty="0" smtClean="0"/>
              <a:t> changes.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dirty="0" smtClean="0"/>
              <a:t>// All </a:t>
            </a:r>
            <a:r>
              <a:rPr lang="fr-FR" dirty="0" err="1" smtClean="0"/>
              <a:t>objects</a:t>
            </a:r>
            <a:r>
              <a:rPr lang="fr-FR" dirty="0" smtClean="0"/>
              <a:t> are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android.context.Context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SharedPreferences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settings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getSharedPreferences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(PREFS_NAME, 0);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SharedPreferences.Editor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editor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settings.edit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editor.putBoolean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silentMode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mSilentMode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dirty="0" smtClean="0"/>
              <a:t>// Commit the </a:t>
            </a:r>
            <a:r>
              <a:rPr lang="fr-FR" dirty="0" err="1" smtClean="0"/>
              <a:t>edits</a:t>
            </a:r>
            <a:r>
              <a:rPr lang="fr-FR" dirty="0" smtClean="0"/>
              <a:t>!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editor.commit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}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 smtClean="0"/>
              <a:t>Stockage interne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Templates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android_file_write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android_file_read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 FILENAME = "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hello_file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"hello world!";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FileOutputStream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openFileOutput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(FILENAME,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Context.MODE_PRIVATE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fos.write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string.getBytes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fos.close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b="1" dirty="0" smtClean="0"/>
              <a:t>Stockage externe</a:t>
            </a:r>
            <a:endParaRPr lang="fr-FR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Template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dirty="0" err="1" smtClean="0"/>
              <a:t>android_file_external_read</a:t>
            </a: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43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888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http://developer.android.com/training/articles/perf-anr.html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44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484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http://www.androidsnippets.com/executing-a-http-get-request-with-httpclient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InputStream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getInputStreamFromUrl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(String url) 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InputStream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content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HttpClient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httpclient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new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DefaultHttpClient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HttpResponse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httpclient.execute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(new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HttpGet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(url));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content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response.getEntity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().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getContent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} catch (Exception e) {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Log.("[GET REQUEST]", "Network exception", e);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}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return content;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45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204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Voir projets</a:t>
            </a:r>
          </a:p>
          <a:p>
            <a:r>
              <a:rPr lang="fr-FR" dirty="0" smtClean="0"/>
              <a:t>Ch15_AccelerometreExemple</a:t>
            </a:r>
          </a:p>
          <a:p>
            <a:r>
              <a:rPr lang="fr-FR" dirty="0" smtClean="0"/>
              <a:t>Ch15_CapteurMagnetiqueExemple</a:t>
            </a:r>
          </a:p>
          <a:p>
            <a:r>
              <a:rPr lang="fr-FR" dirty="0" smtClean="0"/>
              <a:t>Ch15_GyroscopeExemple</a:t>
            </a:r>
          </a:p>
          <a:p>
            <a:r>
              <a:rPr lang="fr-FR" dirty="0" smtClean="0"/>
              <a:t>Ch15_SensorManagerExemple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46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76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Par héritage</a:t>
            </a:r>
          </a:p>
          <a:p>
            <a:endParaRPr lang="fr-FR" dirty="0" smtClean="0"/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android.view.View.OnTouchListener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android.view.View.OnClickListener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android.app.Activity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android.os.Bundle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android.view.MotionEvent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android.view.View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android.widget.Button</a:t>
            </a:r>
            <a:r>
              <a:rPr lang="fr-FR" dirty="0" smtClean="0"/>
              <a:t>;</a:t>
            </a:r>
          </a:p>
          <a:p>
            <a:endParaRPr lang="fr-FR" dirty="0" smtClean="0"/>
          </a:p>
          <a:p>
            <a:r>
              <a:rPr lang="fr-FR" dirty="0" smtClean="0"/>
              <a:t>// Notre activité détectera les touchers et les clics sur les vues qui se sont inscrites</a:t>
            </a:r>
          </a:p>
          <a:p>
            <a:r>
              <a:rPr lang="fr-FR" dirty="0" smtClean="0"/>
              <a:t>public class Main </a:t>
            </a:r>
            <a:r>
              <a:rPr lang="fr-FR" dirty="0" err="1" smtClean="0"/>
              <a:t>extends</a:t>
            </a:r>
            <a:r>
              <a:rPr lang="fr-FR" dirty="0" smtClean="0"/>
              <a:t> Activity </a:t>
            </a:r>
            <a:r>
              <a:rPr lang="fr-FR" dirty="0" err="1" smtClean="0"/>
              <a:t>implements</a:t>
            </a:r>
            <a:r>
              <a:rPr lang="fr-FR" dirty="0" smtClean="0"/>
              <a:t> </a:t>
            </a:r>
            <a:r>
              <a:rPr lang="fr-FR" dirty="0" err="1" smtClean="0"/>
              <a:t>View.OnTouchListener</a:t>
            </a:r>
            <a:r>
              <a:rPr lang="fr-FR" dirty="0" smtClean="0"/>
              <a:t>, </a:t>
            </a:r>
            <a:r>
              <a:rPr lang="fr-FR" dirty="0" err="1" smtClean="0"/>
              <a:t>View.OnClickListener</a:t>
            </a:r>
            <a:r>
              <a:rPr lang="fr-FR" dirty="0" smtClean="0"/>
              <a:t> {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Button</a:t>
            </a:r>
            <a:r>
              <a:rPr lang="fr-FR" dirty="0" smtClean="0"/>
              <a:t> b = </a:t>
            </a:r>
            <a:r>
              <a:rPr lang="fr-FR" dirty="0" err="1" smtClean="0"/>
              <a:t>null</a:t>
            </a:r>
            <a:r>
              <a:rPr lang="fr-FR" dirty="0" smtClean="0"/>
              <a:t>;</a:t>
            </a:r>
          </a:p>
          <a:p>
            <a:r>
              <a:rPr lang="fr-FR" dirty="0" smtClean="0"/>
              <a:t>	</a:t>
            </a:r>
          </a:p>
          <a:p>
            <a:r>
              <a:rPr lang="fr-FR" dirty="0" smtClean="0"/>
              <a:t>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onCreate</a:t>
            </a:r>
            <a:r>
              <a:rPr lang="fr-FR" dirty="0" smtClean="0"/>
              <a:t>(Bundle </a:t>
            </a:r>
            <a:r>
              <a:rPr lang="fr-FR" dirty="0" err="1" smtClean="0"/>
              <a:t>savedInstanceState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super.onCreate</a:t>
            </a:r>
            <a:r>
              <a:rPr lang="fr-FR" dirty="0" smtClean="0"/>
              <a:t>(</a:t>
            </a:r>
            <a:r>
              <a:rPr lang="fr-FR" dirty="0" err="1" smtClean="0"/>
              <a:t>savedInstanceState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   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setContentView</a:t>
            </a:r>
            <a:r>
              <a:rPr lang="fr-FR" dirty="0" smtClean="0"/>
              <a:t>(</a:t>
            </a:r>
            <a:r>
              <a:rPr lang="fr-FR" dirty="0" err="1" smtClean="0"/>
              <a:t>R.layout.main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    </a:t>
            </a:r>
          </a:p>
          <a:p>
            <a:r>
              <a:rPr lang="fr-FR" dirty="0" smtClean="0"/>
              <a:t>    b = (</a:t>
            </a:r>
            <a:r>
              <a:rPr lang="fr-FR" dirty="0" err="1" smtClean="0"/>
              <a:t>Button</a:t>
            </a:r>
            <a:r>
              <a:rPr lang="fr-FR" dirty="0" smtClean="0"/>
              <a:t>) </a:t>
            </a:r>
            <a:r>
              <a:rPr lang="fr-FR" dirty="0" err="1" smtClean="0"/>
              <a:t>findViewById</a:t>
            </a:r>
            <a:r>
              <a:rPr lang="fr-FR" dirty="0" smtClean="0"/>
              <a:t>(</a:t>
            </a:r>
            <a:r>
              <a:rPr lang="fr-FR" dirty="0" err="1" smtClean="0"/>
              <a:t>R.id.boutton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b.setOnTouchListener</a:t>
            </a:r>
            <a:r>
              <a:rPr lang="fr-FR" dirty="0" smtClean="0"/>
              <a:t>(</a:t>
            </a:r>
            <a:r>
              <a:rPr lang="fr-FR" dirty="0" err="1" smtClean="0"/>
              <a:t>this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b.setOnClickListener</a:t>
            </a:r>
            <a:r>
              <a:rPr lang="fr-FR" dirty="0" smtClean="0"/>
              <a:t>(</a:t>
            </a:r>
            <a:r>
              <a:rPr lang="fr-FR" dirty="0" err="1" smtClean="0"/>
              <a:t>this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}</a:t>
            </a:r>
          </a:p>
          <a:p>
            <a:endParaRPr lang="fr-FR" dirty="0" smtClean="0"/>
          </a:p>
          <a:p>
            <a:r>
              <a:rPr lang="fr-FR" dirty="0" smtClean="0"/>
              <a:t>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public </a:t>
            </a:r>
            <a:r>
              <a:rPr lang="fr-FR" dirty="0" err="1" smtClean="0"/>
              <a:t>boolean</a:t>
            </a:r>
            <a:r>
              <a:rPr lang="fr-FR" dirty="0" smtClean="0"/>
              <a:t> </a:t>
            </a:r>
            <a:r>
              <a:rPr lang="fr-FR" dirty="0" err="1" smtClean="0"/>
              <a:t>onTouch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v, </a:t>
            </a:r>
            <a:r>
              <a:rPr lang="fr-FR" dirty="0" err="1" smtClean="0"/>
              <a:t>MotionEvent</a:t>
            </a:r>
            <a:r>
              <a:rPr lang="fr-FR" dirty="0" smtClean="0"/>
              <a:t> </a:t>
            </a:r>
            <a:r>
              <a:rPr lang="fr-FR" dirty="0" err="1" smtClean="0"/>
              <a:t>event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/* Réagir au toucher */</a:t>
            </a:r>
          </a:p>
          <a:p>
            <a:r>
              <a:rPr lang="fr-FR" dirty="0" smtClean="0"/>
              <a:t>    return </a:t>
            </a:r>
            <a:r>
              <a:rPr lang="fr-FR" dirty="0" err="1" smtClean="0"/>
              <a:t>true</a:t>
            </a:r>
            <a:r>
              <a:rPr lang="fr-FR" dirty="0" smtClean="0"/>
              <a:t>;</a:t>
            </a:r>
          </a:p>
          <a:p>
            <a:r>
              <a:rPr lang="fr-FR" dirty="0" smtClean="0"/>
              <a:t>  }</a:t>
            </a:r>
          </a:p>
          <a:p>
            <a:endParaRPr lang="fr-FR" dirty="0" smtClean="0"/>
          </a:p>
          <a:p>
            <a:r>
              <a:rPr lang="fr-FR" dirty="0" smtClean="0"/>
              <a:t>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onClick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v) {</a:t>
            </a:r>
          </a:p>
          <a:p>
            <a:r>
              <a:rPr lang="fr-FR" dirty="0" smtClean="0"/>
              <a:t>    /* Réagir au clic */</a:t>
            </a:r>
          </a:p>
          <a:p>
            <a:r>
              <a:rPr lang="fr-FR" dirty="0" smtClean="0"/>
              <a:t>  }</a:t>
            </a:r>
          </a:p>
          <a:p>
            <a:r>
              <a:rPr lang="fr-FR" dirty="0" smtClean="0"/>
              <a:t>}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onClick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v) {</a:t>
            </a:r>
          </a:p>
          <a:p>
            <a:r>
              <a:rPr lang="fr-FR" dirty="0" smtClean="0"/>
              <a:t>  // On récupère l'identifiant de la vue, et en fonction de cet identifiant…</a:t>
            </a:r>
          </a:p>
          <a:p>
            <a:r>
              <a:rPr lang="fr-FR" dirty="0" smtClean="0"/>
              <a:t>  switch(</a:t>
            </a:r>
            <a:r>
              <a:rPr lang="fr-FR" dirty="0" err="1" smtClean="0"/>
              <a:t>v.getId</a:t>
            </a:r>
            <a:r>
              <a:rPr lang="fr-FR" dirty="0" smtClean="0"/>
              <a:t>()) {</a:t>
            </a:r>
          </a:p>
          <a:p>
            <a:endParaRPr lang="fr-FR" dirty="0" smtClean="0"/>
          </a:p>
          <a:p>
            <a:r>
              <a:rPr lang="fr-FR" dirty="0" smtClean="0"/>
              <a:t>    // Si l'identifiant de la vue est celui du premier bouton</a:t>
            </a:r>
          </a:p>
          <a:p>
            <a:r>
              <a:rPr lang="fr-FR" dirty="0" smtClean="0"/>
              <a:t>    case R.id.bouton1:</a:t>
            </a:r>
          </a:p>
          <a:p>
            <a:r>
              <a:rPr lang="fr-FR" dirty="0" smtClean="0"/>
              <a:t>    /* Agir pour bouton 1 */</a:t>
            </a:r>
          </a:p>
          <a:p>
            <a:r>
              <a:rPr lang="fr-FR" dirty="0" smtClean="0"/>
              <a:t>    break;</a:t>
            </a:r>
          </a:p>
          <a:p>
            <a:endParaRPr lang="fr-FR" dirty="0" smtClean="0"/>
          </a:p>
          <a:p>
            <a:r>
              <a:rPr lang="fr-FR" dirty="0" smtClean="0"/>
              <a:t>    // Si l'identifiant de la vue est celui du deuxième bouton		</a:t>
            </a:r>
          </a:p>
          <a:p>
            <a:r>
              <a:rPr lang="fr-FR" dirty="0" smtClean="0"/>
              <a:t>    case R.id.bouton2:</a:t>
            </a:r>
          </a:p>
          <a:p>
            <a:r>
              <a:rPr lang="fr-FR" dirty="0" smtClean="0"/>
              <a:t>    /* Agir pour bouton 2 */</a:t>
            </a:r>
          </a:p>
          <a:p>
            <a:r>
              <a:rPr lang="fr-FR" dirty="0" smtClean="0"/>
              <a:t>    break;</a:t>
            </a:r>
          </a:p>
          <a:p>
            <a:r>
              <a:rPr lang="fr-FR" dirty="0" smtClean="0"/>
              <a:t>  </a:t>
            </a:r>
          </a:p>
          <a:p>
            <a:r>
              <a:rPr lang="fr-FR" dirty="0" smtClean="0"/>
              <a:t>    /* etc. */</a:t>
            </a:r>
          </a:p>
          <a:p>
            <a:r>
              <a:rPr lang="fr-FR" dirty="0" smtClean="0"/>
              <a:t>  }</a:t>
            </a:r>
          </a:p>
          <a:p>
            <a:r>
              <a:rPr lang="fr-FR" dirty="0" smtClean="0"/>
              <a:t>}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---</a:t>
            </a:r>
          </a:p>
          <a:p>
            <a:r>
              <a:rPr lang="fr-FR" dirty="0" smtClean="0"/>
              <a:t>classe anonyme</a:t>
            </a:r>
          </a:p>
          <a:p>
            <a:endParaRPr lang="fr-FR" dirty="0" smtClean="0"/>
          </a:p>
          <a:p>
            <a:r>
              <a:rPr lang="fr-FR" dirty="0" smtClean="0"/>
              <a:t>import </a:t>
            </a:r>
            <a:r>
              <a:rPr lang="fr-FR" dirty="0" err="1" smtClean="0"/>
              <a:t>android.app.Activity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android.os.Bundle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android.view.View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android.widget.Button</a:t>
            </a:r>
            <a:r>
              <a:rPr lang="fr-FR" dirty="0" smtClean="0"/>
              <a:t>;</a:t>
            </a:r>
          </a:p>
          <a:p>
            <a:endParaRPr lang="fr-FR" dirty="0" smtClean="0"/>
          </a:p>
          <a:p>
            <a:r>
              <a:rPr lang="fr-FR" dirty="0" smtClean="0"/>
              <a:t>public class </a:t>
            </a:r>
            <a:r>
              <a:rPr lang="fr-FR" dirty="0" err="1" smtClean="0"/>
              <a:t>AnonymousExampleActivity</a:t>
            </a:r>
            <a:r>
              <a:rPr lang="fr-FR" dirty="0" smtClean="0"/>
              <a:t> </a:t>
            </a:r>
            <a:r>
              <a:rPr lang="fr-FR" dirty="0" err="1" smtClean="0"/>
              <a:t>extends</a:t>
            </a:r>
            <a:r>
              <a:rPr lang="fr-FR" dirty="0" smtClean="0"/>
              <a:t> Activity {</a:t>
            </a:r>
          </a:p>
          <a:p>
            <a:r>
              <a:rPr lang="fr-FR" dirty="0" smtClean="0"/>
              <a:t>  // On cherchera à détecter les touchers et les clics sur ce bouton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Button</a:t>
            </a:r>
            <a:r>
              <a:rPr lang="fr-FR" dirty="0" smtClean="0"/>
              <a:t> </a:t>
            </a:r>
            <a:r>
              <a:rPr lang="fr-FR" dirty="0" err="1" smtClean="0"/>
              <a:t>touchAndClick</a:t>
            </a:r>
            <a:r>
              <a:rPr lang="fr-FR" dirty="0" smtClean="0"/>
              <a:t> = </a:t>
            </a:r>
            <a:r>
              <a:rPr lang="fr-FR" dirty="0" err="1" smtClean="0"/>
              <a:t>null</a:t>
            </a:r>
            <a:r>
              <a:rPr lang="fr-FR" dirty="0" smtClean="0"/>
              <a:t>;</a:t>
            </a:r>
          </a:p>
          <a:p>
            <a:r>
              <a:rPr lang="fr-FR" dirty="0" smtClean="0"/>
              <a:t>  // On voudra détecter uniquement les clics sur ce bouton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Button</a:t>
            </a:r>
            <a:r>
              <a:rPr lang="fr-FR" dirty="0" smtClean="0"/>
              <a:t> </a:t>
            </a:r>
            <a:r>
              <a:rPr lang="fr-FR" dirty="0" err="1" smtClean="0"/>
              <a:t>clickOnly</a:t>
            </a:r>
            <a:r>
              <a:rPr lang="fr-FR" dirty="0" smtClean="0"/>
              <a:t> = </a:t>
            </a:r>
            <a:r>
              <a:rPr lang="fr-FR" dirty="0" err="1" smtClean="0"/>
              <a:t>null</a:t>
            </a:r>
            <a:r>
              <a:rPr lang="fr-FR" dirty="0" smtClean="0"/>
              <a:t>;</a:t>
            </a:r>
          </a:p>
          <a:p>
            <a:r>
              <a:rPr lang="fr-FR" dirty="0" smtClean="0"/>
              <a:t>	</a:t>
            </a:r>
          </a:p>
          <a:p>
            <a:r>
              <a:rPr lang="fr-FR" dirty="0" smtClean="0"/>
              <a:t>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onCreate</a:t>
            </a:r>
            <a:r>
              <a:rPr lang="fr-FR" dirty="0" smtClean="0"/>
              <a:t>(Bundle </a:t>
            </a:r>
            <a:r>
              <a:rPr lang="fr-FR" dirty="0" err="1" smtClean="0"/>
              <a:t>savedInstanceState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super.onCreate</a:t>
            </a:r>
            <a:r>
              <a:rPr lang="fr-FR" dirty="0" smtClean="0"/>
              <a:t>(</a:t>
            </a:r>
            <a:r>
              <a:rPr lang="fr-FR" dirty="0" err="1" smtClean="0"/>
              <a:t>savedInstanceState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setContentView</a:t>
            </a:r>
            <a:r>
              <a:rPr lang="fr-FR" dirty="0" smtClean="0"/>
              <a:t>(</a:t>
            </a:r>
            <a:r>
              <a:rPr lang="fr-FR" dirty="0" err="1" smtClean="0"/>
              <a:t>R.layout.main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   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touchAndClick</a:t>
            </a:r>
            <a:r>
              <a:rPr lang="fr-FR" dirty="0" smtClean="0"/>
              <a:t> = (</a:t>
            </a:r>
            <a:r>
              <a:rPr lang="fr-FR" dirty="0" err="1" smtClean="0"/>
              <a:t>Button</a:t>
            </a:r>
            <a:r>
              <a:rPr lang="fr-FR" dirty="0" smtClean="0"/>
              <a:t>)</a:t>
            </a:r>
            <a:r>
              <a:rPr lang="fr-FR" dirty="0" err="1" smtClean="0"/>
              <a:t>findViewById</a:t>
            </a:r>
            <a:r>
              <a:rPr lang="fr-FR" dirty="0" smtClean="0"/>
              <a:t>(</a:t>
            </a:r>
            <a:r>
              <a:rPr lang="fr-FR" dirty="0" err="1" smtClean="0"/>
              <a:t>R.id.touchAndClick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clickOnly</a:t>
            </a:r>
            <a:r>
              <a:rPr lang="fr-FR" dirty="0" smtClean="0"/>
              <a:t> = (</a:t>
            </a:r>
            <a:r>
              <a:rPr lang="fr-FR" dirty="0" err="1" smtClean="0"/>
              <a:t>Button</a:t>
            </a:r>
            <a:r>
              <a:rPr lang="fr-FR" dirty="0" smtClean="0"/>
              <a:t>)</a:t>
            </a:r>
            <a:r>
              <a:rPr lang="fr-FR" dirty="0" err="1" smtClean="0"/>
              <a:t>findViewById</a:t>
            </a:r>
            <a:r>
              <a:rPr lang="fr-FR" dirty="0" smtClean="0"/>
              <a:t>(</a:t>
            </a:r>
            <a:r>
              <a:rPr lang="fr-FR" dirty="0" err="1" smtClean="0"/>
              <a:t>R.id.clickOnly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   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touchAndClick.setOnLongClickListener</a:t>
            </a:r>
            <a:r>
              <a:rPr lang="fr-FR" dirty="0" smtClean="0"/>
              <a:t>(new </a:t>
            </a:r>
            <a:r>
              <a:rPr lang="fr-FR" dirty="0" err="1" smtClean="0"/>
              <a:t>View.OnLongClickListener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  public </a:t>
            </a:r>
            <a:r>
              <a:rPr lang="fr-FR" dirty="0" err="1" smtClean="0"/>
              <a:t>boolean</a:t>
            </a:r>
            <a:r>
              <a:rPr lang="fr-FR" dirty="0" smtClean="0"/>
              <a:t> </a:t>
            </a:r>
            <a:r>
              <a:rPr lang="fr-FR" dirty="0" err="1" smtClean="0"/>
              <a:t>onLongClick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v) {</a:t>
            </a:r>
          </a:p>
          <a:p>
            <a:r>
              <a:rPr lang="fr-FR" dirty="0" smtClean="0"/>
              <a:t>        // Réagir à un long clic</a:t>
            </a:r>
          </a:p>
          <a:p>
            <a:r>
              <a:rPr lang="fr-FR" dirty="0" smtClean="0"/>
              <a:t>        return false;</a:t>
            </a:r>
          </a:p>
          <a:p>
            <a:r>
              <a:rPr lang="fr-FR" dirty="0" smtClean="0"/>
              <a:t>      }</a:t>
            </a:r>
          </a:p>
          <a:p>
            <a:r>
              <a:rPr lang="fr-FR" dirty="0" smtClean="0"/>
              <a:t>    });</a:t>
            </a:r>
          </a:p>
          <a:p>
            <a:r>
              <a:rPr lang="fr-FR" dirty="0" smtClean="0"/>
              <a:t>       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touchAndClick.setOnClickListener</a:t>
            </a:r>
            <a:r>
              <a:rPr lang="fr-FR" dirty="0" smtClean="0"/>
              <a:t>(new </a:t>
            </a:r>
            <a:r>
              <a:rPr lang="fr-FR" dirty="0" err="1" smtClean="0"/>
              <a:t>View.OnClickListener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onClick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v) {</a:t>
            </a:r>
          </a:p>
          <a:p>
            <a:r>
              <a:rPr lang="fr-FR" dirty="0" smtClean="0"/>
              <a:t>        // Réagir au clic</a:t>
            </a:r>
          </a:p>
          <a:p>
            <a:r>
              <a:rPr lang="fr-FR" dirty="0" smtClean="0"/>
              <a:t>      }</a:t>
            </a:r>
          </a:p>
          <a:p>
            <a:r>
              <a:rPr lang="fr-FR" dirty="0" smtClean="0"/>
              <a:t>    });</a:t>
            </a:r>
          </a:p>
          <a:p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clickOnly.setOnClickListener</a:t>
            </a:r>
            <a:r>
              <a:rPr lang="fr-FR" dirty="0" smtClean="0"/>
              <a:t>(new </a:t>
            </a:r>
            <a:r>
              <a:rPr lang="fr-FR" dirty="0" err="1" smtClean="0"/>
              <a:t>View.OnClickListener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onClick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v) {</a:t>
            </a:r>
          </a:p>
          <a:p>
            <a:r>
              <a:rPr lang="fr-FR" dirty="0" smtClean="0"/>
              <a:t>        // Réagir au clic</a:t>
            </a:r>
          </a:p>
          <a:p>
            <a:r>
              <a:rPr lang="fr-FR" dirty="0" smtClean="0"/>
              <a:t>      }</a:t>
            </a:r>
          </a:p>
          <a:p>
            <a:r>
              <a:rPr lang="fr-FR" dirty="0" smtClean="0"/>
              <a:t>    });</a:t>
            </a:r>
          </a:p>
          <a:p>
            <a:r>
              <a:rPr lang="fr-FR" dirty="0" smtClean="0"/>
              <a:t>  }</a:t>
            </a:r>
          </a:p>
          <a:p>
            <a:r>
              <a:rPr lang="fr-FR" dirty="0" smtClean="0"/>
              <a:t>}</a:t>
            </a:r>
          </a:p>
          <a:p>
            <a:endParaRPr lang="fr-FR" dirty="0" smtClean="0"/>
          </a:p>
          <a:p>
            <a:r>
              <a:rPr lang="fr-FR" dirty="0" smtClean="0"/>
              <a:t>-----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 un attribut</a:t>
            </a:r>
          </a:p>
          <a:p>
            <a:endParaRPr lang="fr-FR" dirty="0" smtClean="0"/>
          </a:p>
          <a:p>
            <a:r>
              <a:rPr lang="fr-FR" dirty="0" smtClean="0"/>
              <a:t>import </a:t>
            </a:r>
            <a:r>
              <a:rPr lang="fr-FR" dirty="0" err="1" smtClean="0"/>
              <a:t>android.app.Activity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android.os.Bundle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android.view.MotionEvent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android.view.View</a:t>
            </a:r>
            <a:r>
              <a:rPr lang="fr-FR" dirty="0" smtClean="0"/>
              <a:t>;</a:t>
            </a:r>
          </a:p>
          <a:p>
            <a:r>
              <a:rPr lang="fr-FR" dirty="0" smtClean="0"/>
              <a:t>import </a:t>
            </a:r>
            <a:r>
              <a:rPr lang="fr-FR" dirty="0" err="1" smtClean="0"/>
              <a:t>android.widget.Button</a:t>
            </a:r>
            <a:r>
              <a:rPr lang="fr-FR" dirty="0" smtClean="0"/>
              <a:t>;</a:t>
            </a:r>
          </a:p>
          <a:p>
            <a:endParaRPr lang="fr-FR" dirty="0" smtClean="0"/>
          </a:p>
          <a:p>
            <a:r>
              <a:rPr lang="fr-FR" dirty="0" smtClean="0"/>
              <a:t>public class Main </a:t>
            </a:r>
            <a:r>
              <a:rPr lang="fr-FR" dirty="0" err="1" smtClean="0"/>
              <a:t>extends</a:t>
            </a:r>
            <a:r>
              <a:rPr lang="fr-FR" dirty="0" smtClean="0"/>
              <a:t> Activity {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OnClickListener</a:t>
            </a:r>
            <a:r>
              <a:rPr lang="fr-FR" dirty="0" smtClean="0"/>
              <a:t> </a:t>
            </a:r>
            <a:r>
              <a:rPr lang="fr-FR" dirty="0" err="1" smtClean="0"/>
              <a:t>clickListenerBoutons</a:t>
            </a:r>
            <a:r>
              <a:rPr lang="fr-FR" dirty="0" smtClean="0"/>
              <a:t> = new </a:t>
            </a:r>
            <a:r>
              <a:rPr lang="fr-FR" dirty="0" err="1" smtClean="0"/>
              <a:t>View.OnClickListener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onClick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v) {</a:t>
            </a:r>
          </a:p>
          <a:p>
            <a:r>
              <a:rPr lang="fr-FR" dirty="0" smtClean="0"/>
              <a:t>      /* Réagir au clic pour les boutons 1 et 2*/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  };</a:t>
            </a:r>
          </a:p>
          <a:p>
            <a:endParaRPr lang="fr-FR" dirty="0" smtClean="0"/>
          </a:p>
          <a:p>
            <a:r>
              <a:rPr lang="fr-FR" dirty="0" smtClean="0"/>
              <a:t> 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OnTouchListener</a:t>
            </a:r>
            <a:r>
              <a:rPr lang="fr-FR" dirty="0" smtClean="0"/>
              <a:t> touchListenerBouton1 = new </a:t>
            </a:r>
            <a:r>
              <a:rPr lang="fr-FR" dirty="0" err="1" smtClean="0"/>
              <a:t>View.OnTouchListener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public </a:t>
            </a:r>
            <a:r>
              <a:rPr lang="fr-FR" dirty="0" err="1" smtClean="0"/>
              <a:t>boolean</a:t>
            </a:r>
            <a:r>
              <a:rPr lang="fr-FR" dirty="0" smtClean="0"/>
              <a:t> </a:t>
            </a:r>
            <a:r>
              <a:rPr lang="fr-FR" dirty="0" err="1" smtClean="0"/>
              <a:t>onTouch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v, </a:t>
            </a:r>
            <a:r>
              <a:rPr lang="fr-FR" dirty="0" err="1" smtClean="0"/>
              <a:t>MotionEvent</a:t>
            </a:r>
            <a:r>
              <a:rPr lang="fr-FR" dirty="0" smtClean="0"/>
              <a:t> </a:t>
            </a:r>
            <a:r>
              <a:rPr lang="fr-FR" dirty="0" err="1" smtClean="0"/>
              <a:t>event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  /* Réagir au toucher pour le bouton 1*/</a:t>
            </a:r>
          </a:p>
          <a:p>
            <a:r>
              <a:rPr lang="fr-FR" dirty="0" smtClean="0"/>
              <a:t>      return </a:t>
            </a:r>
            <a:r>
              <a:rPr lang="fr-FR" dirty="0" err="1" smtClean="0"/>
              <a:t>onTouch</a:t>
            </a:r>
            <a:r>
              <a:rPr lang="fr-FR" dirty="0" smtClean="0"/>
              <a:t>(v, </a:t>
            </a:r>
            <a:r>
              <a:rPr lang="fr-FR" dirty="0" err="1" smtClean="0"/>
              <a:t>event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  };</a:t>
            </a:r>
          </a:p>
          <a:p>
            <a:endParaRPr lang="fr-FR" dirty="0" smtClean="0"/>
          </a:p>
          <a:p>
            <a:r>
              <a:rPr lang="fr-FR" dirty="0" smtClean="0"/>
              <a:t>  </a:t>
            </a:r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OnTouchListener</a:t>
            </a:r>
            <a:r>
              <a:rPr lang="fr-FR" dirty="0" smtClean="0"/>
              <a:t> touchListenerBouton3 = new </a:t>
            </a:r>
            <a:r>
              <a:rPr lang="fr-FR" dirty="0" err="1" smtClean="0"/>
              <a:t>View.OnTouchListener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public </a:t>
            </a:r>
            <a:r>
              <a:rPr lang="fr-FR" dirty="0" err="1" smtClean="0"/>
              <a:t>boolean</a:t>
            </a:r>
            <a:r>
              <a:rPr lang="fr-FR" dirty="0" smtClean="0"/>
              <a:t> </a:t>
            </a:r>
            <a:r>
              <a:rPr lang="fr-FR" dirty="0" err="1" smtClean="0"/>
              <a:t>onTouch</a:t>
            </a:r>
            <a:r>
              <a:rPr lang="fr-FR" dirty="0" smtClean="0"/>
              <a:t>(</a:t>
            </a:r>
            <a:r>
              <a:rPr lang="fr-FR" dirty="0" err="1" smtClean="0"/>
              <a:t>View</a:t>
            </a:r>
            <a:r>
              <a:rPr lang="fr-FR" dirty="0" smtClean="0"/>
              <a:t> v, </a:t>
            </a:r>
            <a:r>
              <a:rPr lang="fr-FR" dirty="0" err="1" smtClean="0"/>
              <a:t>MotionEvent</a:t>
            </a:r>
            <a:r>
              <a:rPr lang="fr-FR" dirty="0" smtClean="0"/>
              <a:t> </a:t>
            </a:r>
            <a:r>
              <a:rPr lang="fr-FR" dirty="0" err="1" smtClean="0"/>
              <a:t>event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  /* Réagir au toucher pour le bouton 3*/</a:t>
            </a:r>
          </a:p>
          <a:p>
            <a:r>
              <a:rPr lang="fr-FR" dirty="0" smtClean="0"/>
              <a:t>      return </a:t>
            </a:r>
            <a:r>
              <a:rPr lang="fr-FR" dirty="0" err="1" smtClean="0"/>
              <a:t>super.onTouch</a:t>
            </a:r>
            <a:r>
              <a:rPr lang="fr-FR" dirty="0" smtClean="0"/>
              <a:t>(v, </a:t>
            </a:r>
            <a:r>
              <a:rPr lang="fr-FR" dirty="0" err="1" smtClean="0"/>
              <a:t>event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  };</a:t>
            </a:r>
          </a:p>
          <a:p>
            <a:endParaRPr lang="fr-FR" dirty="0" smtClean="0"/>
          </a:p>
          <a:p>
            <a:r>
              <a:rPr lang="fr-FR" dirty="0" smtClean="0"/>
              <a:t>  </a:t>
            </a:r>
            <a:r>
              <a:rPr lang="fr-FR" dirty="0" err="1" smtClean="0"/>
              <a:t>Button</a:t>
            </a:r>
            <a:r>
              <a:rPr lang="fr-FR" dirty="0" smtClean="0"/>
              <a:t> b1 = </a:t>
            </a:r>
            <a:r>
              <a:rPr lang="fr-FR" dirty="0" err="1" smtClean="0"/>
              <a:t>null</a:t>
            </a:r>
            <a:r>
              <a:rPr lang="fr-FR" dirty="0" smtClean="0"/>
              <a:t>;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Button</a:t>
            </a:r>
            <a:r>
              <a:rPr lang="fr-FR" dirty="0" smtClean="0"/>
              <a:t> b2 = </a:t>
            </a:r>
            <a:r>
              <a:rPr lang="fr-FR" dirty="0" err="1" smtClean="0"/>
              <a:t>null</a:t>
            </a:r>
            <a:r>
              <a:rPr lang="fr-FR" dirty="0" smtClean="0"/>
              <a:t>;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Button</a:t>
            </a:r>
            <a:r>
              <a:rPr lang="fr-FR" dirty="0" smtClean="0"/>
              <a:t> b3 = </a:t>
            </a:r>
            <a:r>
              <a:rPr lang="fr-FR" dirty="0" err="1" smtClean="0"/>
              <a:t>null</a:t>
            </a:r>
            <a:r>
              <a:rPr lang="fr-FR" dirty="0" smtClean="0"/>
              <a:t>;</a:t>
            </a:r>
          </a:p>
          <a:p>
            <a:r>
              <a:rPr lang="fr-FR" dirty="0" smtClean="0"/>
              <a:t>	</a:t>
            </a:r>
          </a:p>
          <a:p>
            <a:r>
              <a:rPr lang="fr-FR" dirty="0" smtClean="0"/>
              <a:t>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onCreate</a:t>
            </a:r>
            <a:r>
              <a:rPr lang="fr-FR" dirty="0" smtClean="0"/>
              <a:t>(Bundle </a:t>
            </a:r>
            <a:r>
              <a:rPr lang="fr-FR" dirty="0" err="1" smtClean="0"/>
              <a:t>savedInstanceState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super.onCreate</a:t>
            </a:r>
            <a:r>
              <a:rPr lang="fr-FR" dirty="0" smtClean="0"/>
              <a:t>(</a:t>
            </a:r>
            <a:r>
              <a:rPr lang="fr-FR" dirty="0" err="1" smtClean="0"/>
              <a:t>savedInstanceState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setContentView</a:t>
            </a:r>
            <a:r>
              <a:rPr lang="fr-FR" dirty="0" smtClean="0"/>
              <a:t>(</a:t>
            </a:r>
            <a:r>
              <a:rPr lang="fr-FR" dirty="0" err="1" smtClean="0"/>
              <a:t>R.layout.main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</a:t>
            </a:r>
          </a:p>
          <a:p>
            <a:r>
              <a:rPr lang="fr-FR" dirty="0" smtClean="0"/>
              <a:t>    b1 = (</a:t>
            </a:r>
            <a:r>
              <a:rPr lang="fr-FR" dirty="0" err="1" smtClean="0"/>
              <a:t>Button</a:t>
            </a:r>
            <a:r>
              <a:rPr lang="fr-FR" dirty="0" smtClean="0"/>
              <a:t>) </a:t>
            </a:r>
            <a:r>
              <a:rPr lang="fr-FR" dirty="0" err="1" smtClean="0"/>
              <a:t>findViewById</a:t>
            </a:r>
            <a:r>
              <a:rPr lang="fr-FR" dirty="0" smtClean="0"/>
              <a:t>(R.id.bouton1);</a:t>
            </a:r>
          </a:p>
          <a:p>
            <a:r>
              <a:rPr lang="fr-FR" dirty="0" smtClean="0"/>
              <a:t>    b2 = (</a:t>
            </a:r>
            <a:r>
              <a:rPr lang="fr-FR" dirty="0" err="1" smtClean="0"/>
              <a:t>Button</a:t>
            </a:r>
            <a:r>
              <a:rPr lang="fr-FR" dirty="0" smtClean="0"/>
              <a:t>) </a:t>
            </a:r>
            <a:r>
              <a:rPr lang="fr-FR" dirty="0" err="1" smtClean="0"/>
              <a:t>findViewById</a:t>
            </a:r>
            <a:r>
              <a:rPr lang="fr-FR" dirty="0" smtClean="0"/>
              <a:t>(R.id.bouton2);</a:t>
            </a:r>
          </a:p>
          <a:p>
            <a:r>
              <a:rPr lang="fr-FR" dirty="0" smtClean="0"/>
              <a:t>    b3 = (</a:t>
            </a:r>
            <a:r>
              <a:rPr lang="fr-FR" dirty="0" err="1" smtClean="0"/>
              <a:t>Button</a:t>
            </a:r>
            <a:r>
              <a:rPr lang="fr-FR" dirty="0" smtClean="0"/>
              <a:t>) </a:t>
            </a:r>
            <a:r>
              <a:rPr lang="fr-FR" dirty="0" err="1" smtClean="0"/>
              <a:t>findViewById</a:t>
            </a:r>
            <a:r>
              <a:rPr lang="fr-FR" dirty="0" smtClean="0"/>
              <a:t>(R.id.bouton3);</a:t>
            </a:r>
          </a:p>
          <a:p>
            <a:endParaRPr lang="fr-FR" dirty="0" smtClean="0"/>
          </a:p>
          <a:p>
            <a:r>
              <a:rPr lang="fr-FR" dirty="0" smtClean="0"/>
              <a:t>    b1.setOnTouchListener(touchListenerBouton1);</a:t>
            </a:r>
          </a:p>
          <a:p>
            <a:r>
              <a:rPr lang="fr-FR" dirty="0" smtClean="0"/>
              <a:t>    b1.setOnClickListener(</a:t>
            </a:r>
            <a:r>
              <a:rPr lang="fr-FR" dirty="0" err="1" smtClean="0"/>
              <a:t>clickListenerBoutons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b2.setOnClickListener(</a:t>
            </a:r>
            <a:r>
              <a:rPr lang="fr-FR" dirty="0" err="1" smtClean="0"/>
              <a:t>clickListenerBoutons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b3.setOnTouchListener(touchListenerBouton3);</a:t>
            </a:r>
          </a:p>
          <a:p>
            <a:r>
              <a:rPr lang="fr-FR" dirty="0" smtClean="0"/>
              <a:t>  }</a:t>
            </a:r>
          </a:p>
          <a:p>
            <a:r>
              <a:rPr lang="fr-FR" dirty="0" smtClean="0"/>
              <a:t>}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993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http://openclassrooms.com/courses/creez-des-applications-pour-android/les-widgets-les-plus-simples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855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487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&lt;</a:t>
            </a:r>
            <a:r>
              <a:rPr lang="fr-FR" dirty="0" err="1" smtClean="0"/>
              <a:t>RelativeLayout</a:t>
            </a:r>
            <a:r>
              <a:rPr lang="fr-FR" dirty="0" smtClean="0"/>
              <a:t> </a:t>
            </a:r>
            <a:r>
              <a:rPr lang="fr-FR" dirty="0" err="1" smtClean="0"/>
              <a:t>xmlns:android</a:t>
            </a:r>
            <a:r>
              <a:rPr lang="fr-FR" dirty="0" smtClean="0"/>
              <a:t>="http://schemas.android.com/</a:t>
            </a:r>
            <a:r>
              <a:rPr lang="fr-FR" dirty="0" err="1" smtClean="0"/>
              <a:t>apk</a:t>
            </a:r>
            <a:r>
              <a:rPr lang="fr-FR" dirty="0" smtClean="0"/>
              <a:t>/</a:t>
            </a:r>
            <a:r>
              <a:rPr lang="fr-FR" dirty="0" err="1" smtClean="0"/>
              <a:t>res</a:t>
            </a:r>
            <a:r>
              <a:rPr lang="fr-FR" dirty="0" smtClean="0"/>
              <a:t>/</a:t>
            </a:r>
            <a:r>
              <a:rPr lang="fr-FR" dirty="0" err="1" smtClean="0"/>
              <a:t>android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 &gt;</a:t>
            </a:r>
          </a:p>
          <a:p>
            <a:endParaRPr lang="fr-FR" dirty="0" smtClean="0"/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="Centré dans le parent"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android:layout_centerInParent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="Centré verticalement"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android:layout_centerVertical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="Centré horizontalement"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android:layout_centerHorizontal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endParaRPr lang="fr-FR" dirty="0" smtClean="0"/>
          </a:p>
          <a:p>
            <a:r>
              <a:rPr lang="fr-FR" dirty="0" smtClean="0"/>
              <a:t>&lt;/</a:t>
            </a:r>
            <a:r>
              <a:rPr lang="fr-FR" dirty="0" err="1" smtClean="0"/>
              <a:t>RelativeLayout</a:t>
            </a:r>
            <a:r>
              <a:rPr lang="fr-FR" dirty="0" smtClean="0"/>
              <a:t>&gt;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&lt;</a:t>
            </a:r>
            <a:r>
              <a:rPr lang="fr-FR" dirty="0" err="1" smtClean="0"/>
              <a:t>RelativeLayout</a:t>
            </a:r>
            <a:r>
              <a:rPr lang="fr-FR" dirty="0" smtClean="0"/>
              <a:t> </a:t>
            </a:r>
            <a:r>
              <a:rPr lang="fr-FR" dirty="0" err="1" smtClean="0"/>
              <a:t>xmlns:android</a:t>
            </a:r>
            <a:r>
              <a:rPr lang="fr-FR" dirty="0" smtClean="0"/>
              <a:t>="http://schemas.android.com/</a:t>
            </a:r>
            <a:r>
              <a:rPr lang="fr-FR" dirty="0" err="1" smtClean="0"/>
              <a:t>apk</a:t>
            </a:r>
            <a:r>
              <a:rPr lang="fr-FR" dirty="0" smtClean="0"/>
              <a:t>/</a:t>
            </a:r>
            <a:r>
              <a:rPr lang="fr-FR" dirty="0" err="1" smtClean="0"/>
              <a:t>res</a:t>
            </a:r>
            <a:r>
              <a:rPr lang="fr-FR" dirty="0" smtClean="0"/>
              <a:t>/</a:t>
            </a:r>
            <a:r>
              <a:rPr lang="fr-FR" dirty="0" err="1" smtClean="0"/>
              <a:t>android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 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="En haut !"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android:layout_alignParentTop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="En bas !"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android:layout_alignParentBottom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    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="A gauche !"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android:layout_alignParentLeft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="A droite !"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android:layout_alignParentRight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="Ces soirées là !"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android:layout_centerInParent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&lt;/</a:t>
            </a:r>
            <a:r>
              <a:rPr lang="fr-FR" dirty="0" err="1" smtClean="0"/>
              <a:t>RelativeLayout</a:t>
            </a:r>
            <a:r>
              <a:rPr lang="fr-FR" dirty="0" smtClean="0"/>
              <a:t>&gt;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&lt;</a:t>
            </a:r>
            <a:r>
              <a:rPr lang="fr-FR" dirty="0" err="1" smtClean="0"/>
              <a:t>RelativeLayout</a:t>
            </a:r>
            <a:r>
              <a:rPr lang="fr-FR" dirty="0" smtClean="0"/>
              <a:t> </a:t>
            </a:r>
            <a:r>
              <a:rPr lang="fr-FR" dirty="0" err="1" smtClean="0"/>
              <a:t>xmlns:android</a:t>
            </a:r>
            <a:r>
              <a:rPr lang="fr-FR" dirty="0" smtClean="0"/>
              <a:t>="http://schemas.android.com/</a:t>
            </a:r>
            <a:r>
              <a:rPr lang="fr-FR" dirty="0" err="1" smtClean="0"/>
              <a:t>apk</a:t>
            </a:r>
            <a:r>
              <a:rPr lang="fr-FR" dirty="0" smtClean="0"/>
              <a:t>/</a:t>
            </a:r>
            <a:r>
              <a:rPr lang="fr-FR" dirty="0" err="1" smtClean="0"/>
              <a:t>res</a:t>
            </a:r>
            <a:r>
              <a:rPr lang="fr-FR" dirty="0" smtClean="0"/>
              <a:t>/</a:t>
            </a:r>
            <a:r>
              <a:rPr lang="fr-FR" dirty="0" err="1" smtClean="0"/>
              <a:t>android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 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android:id</a:t>
            </a:r>
            <a:r>
              <a:rPr lang="fr-FR" dirty="0" smtClean="0"/>
              <a:t>="@+id/premier"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="[I] En haut à gauche par défaut"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android:id</a:t>
            </a:r>
            <a:r>
              <a:rPr lang="fr-FR" dirty="0" smtClean="0"/>
              <a:t>="@+id/</a:t>
            </a:r>
            <a:r>
              <a:rPr lang="fr-FR" dirty="0" err="1" smtClean="0"/>
              <a:t>deuxieme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="[II] En dessous de (I)"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android:layout_below</a:t>
            </a:r>
            <a:r>
              <a:rPr lang="fr-FR" dirty="0" smtClean="0"/>
              <a:t>="@id/premier" /&gt;    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android:id</a:t>
            </a:r>
            <a:r>
              <a:rPr lang="fr-FR" dirty="0" smtClean="0"/>
              <a:t>="@+id/</a:t>
            </a:r>
            <a:r>
              <a:rPr lang="fr-FR" dirty="0" err="1" smtClean="0"/>
              <a:t>troisieme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="[III] En dessous et à droite de (I)"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android:layout_below</a:t>
            </a:r>
            <a:r>
              <a:rPr lang="fr-FR" dirty="0" smtClean="0"/>
              <a:t>="@id/premier"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android:layout_toRightOf</a:t>
            </a:r>
            <a:r>
              <a:rPr lang="fr-FR" dirty="0" smtClean="0"/>
              <a:t>="@id/premier"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android:id</a:t>
            </a:r>
            <a:r>
              <a:rPr lang="fr-FR" dirty="0" smtClean="0"/>
              <a:t>="@+id/</a:t>
            </a:r>
            <a:r>
              <a:rPr lang="fr-FR" dirty="0" err="1" smtClean="0"/>
              <a:t>quatrieme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="[IV] Au dessus de (V), bord gauche aligné avec le bord gauche de (II)"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android:layout_above</a:t>
            </a:r>
            <a:r>
              <a:rPr lang="fr-FR" dirty="0" smtClean="0"/>
              <a:t>="@+id/</a:t>
            </a:r>
            <a:r>
              <a:rPr lang="fr-FR" dirty="0" err="1" smtClean="0"/>
              <a:t>cinquieme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android:layout_alignLeft</a:t>
            </a:r>
            <a:r>
              <a:rPr lang="fr-FR" dirty="0" smtClean="0"/>
              <a:t> ="@id/</a:t>
            </a:r>
            <a:r>
              <a:rPr lang="fr-FR" dirty="0" err="1" smtClean="0"/>
              <a:t>deuxieme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android:id</a:t>
            </a:r>
            <a:r>
              <a:rPr lang="fr-FR" dirty="0" smtClean="0"/>
              <a:t>="@+id/</a:t>
            </a:r>
            <a:r>
              <a:rPr lang="fr-FR" dirty="0" err="1" smtClean="0"/>
              <a:t>cinquieme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wrap_content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="[V] En bas à gauche"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android:layout_alignParentBottom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android:layout_alignParentRight</a:t>
            </a:r>
            <a:r>
              <a:rPr lang="fr-FR" dirty="0" smtClean="0"/>
              <a:t>="</a:t>
            </a:r>
            <a:r>
              <a:rPr lang="fr-FR" dirty="0" err="1" smtClean="0"/>
              <a:t>true</a:t>
            </a:r>
            <a:r>
              <a:rPr lang="fr-FR" dirty="0" smtClean="0"/>
              <a:t>" /&gt;</a:t>
            </a:r>
          </a:p>
          <a:p>
            <a:r>
              <a:rPr lang="fr-FR" dirty="0" smtClean="0"/>
              <a:t>&lt;/</a:t>
            </a:r>
            <a:r>
              <a:rPr lang="fr-FR" dirty="0" err="1" smtClean="0"/>
              <a:t>RelativeLayout</a:t>
            </a:r>
            <a:r>
              <a:rPr lang="fr-FR" dirty="0" smtClean="0"/>
              <a:t>&gt;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Table </a:t>
            </a:r>
            <a:r>
              <a:rPr lang="fr-FR" dirty="0" err="1" smtClean="0"/>
              <a:t>layout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&lt;?</a:t>
            </a:r>
            <a:r>
              <a:rPr lang="fr-FR" dirty="0" err="1" smtClean="0"/>
              <a:t>xml</a:t>
            </a:r>
            <a:r>
              <a:rPr lang="fr-FR" dirty="0" smtClean="0"/>
              <a:t> version="1.0" </a:t>
            </a:r>
            <a:r>
              <a:rPr lang="fr-FR" dirty="0" err="1" smtClean="0"/>
              <a:t>encoding</a:t>
            </a:r>
            <a:r>
              <a:rPr lang="fr-FR" dirty="0" smtClean="0"/>
              <a:t>="utf-8"?&gt;</a:t>
            </a:r>
          </a:p>
          <a:p>
            <a:r>
              <a:rPr lang="fr-FR" dirty="0" smtClean="0"/>
              <a:t>&lt;</a:t>
            </a:r>
            <a:r>
              <a:rPr lang="fr-FR" dirty="0" err="1" smtClean="0"/>
              <a:t>TableLayout</a:t>
            </a:r>
            <a:r>
              <a:rPr lang="fr-FR" dirty="0" smtClean="0"/>
              <a:t> </a:t>
            </a:r>
            <a:r>
              <a:rPr lang="fr-FR" dirty="0" err="1" smtClean="0"/>
              <a:t>xmlns:android</a:t>
            </a:r>
            <a:r>
              <a:rPr lang="fr-FR" dirty="0" smtClean="0"/>
              <a:t>="http://schemas.android.com/</a:t>
            </a:r>
            <a:r>
              <a:rPr lang="fr-FR" dirty="0" err="1" smtClean="0"/>
              <a:t>apk</a:t>
            </a:r>
            <a:r>
              <a:rPr lang="fr-FR" dirty="0" smtClean="0"/>
              <a:t>/</a:t>
            </a:r>
            <a:r>
              <a:rPr lang="fr-FR" dirty="0" err="1" smtClean="0"/>
              <a:t>res</a:t>
            </a:r>
            <a:r>
              <a:rPr lang="fr-FR" dirty="0" smtClean="0"/>
              <a:t>/</a:t>
            </a:r>
            <a:r>
              <a:rPr lang="fr-FR" dirty="0" err="1" smtClean="0"/>
              <a:t>android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android:stretchColumns</a:t>
            </a:r>
            <a:r>
              <a:rPr lang="fr-FR" dirty="0" smtClean="0"/>
              <a:t>="1"&gt;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="Les items précédés d'un V ouvrent un sous-menu"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="2dip"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android:background</a:t>
            </a:r>
            <a:r>
              <a:rPr lang="fr-FR" dirty="0" smtClean="0"/>
              <a:t>="#FF909090"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="N'ouvre pas un sous-menu"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android:layout_column</a:t>
            </a:r>
            <a:r>
              <a:rPr lang="fr-FR" dirty="0" smtClean="0"/>
              <a:t>="1"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="Non !"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android:gravity</a:t>
            </a:r>
            <a:r>
              <a:rPr lang="fr-FR" dirty="0" smtClean="0"/>
              <a:t>="right"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="V"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="Ouvre un sous-menu"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android:layout_column</a:t>
            </a:r>
            <a:r>
              <a:rPr lang="fr-FR" dirty="0" smtClean="0"/>
              <a:t>="1"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="Là si !"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android:gravity</a:t>
            </a:r>
            <a:r>
              <a:rPr lang="fr-FR" dirty="0" smtClean="0"/>
              <a:t>="right"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="2dip"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android:background</a:t>
            </a:r>
            <a:r>
              <a:rPr lang="fr-FR" dirty="0" smtClean="0"/>
              <a:t>="#FF909090" 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="V"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="Ouvre un sous-menu"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="2dip"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android:background</a:t>
            </a:r>
            <a:r>
              <a:rPr lang="fr-FR" dirty="0" smtClean="0"/>
              <a:t>="#FF909090" 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android:layout_column</a:t>
            </a:r>
            <a:r>
              <a:rPr lang="fr-FR" dirty="0" smtClean="0"/>
              <a:t>="1"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android:layout_span</a:t>
            </a:r>
            <a:r>
              <a:rPr lang="fr-FR" dirty="0" smtClean="0"/>
              <a:t>="2"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="Cet item s'étend sur deux colonnes, cool hein ?"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&lt;/</a:t>
            </a:r>
            <a:r>
              <a:rPr lang="fr-FR" dirty="0" err="1" smtClean="0"/>
              <a:t>TableLayout</a:t>
            </a:r>
            <a:r>
              <a:rPr lang="fr-FR" dirty="0" smtClean="0"/>
              <a:t>&gt;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119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http://openclassrooms.com/courses/creez-des-applications-pour-android/les-widgets-les-plus-simples</a:t>
            </a:r>
          </a:p>
          <a:p>
            <a:endParaRPr lang="fr-FR" dirty="0" smtClean="0"/>
          </a:p>
          <a:p>
            <a:r>
              <a:rPr lang="fr-FR" dirty="0" smtClean="0"/>
              <a:t>Actions boutons</a:t>
            </a:r>
          </a:p>
          <a:p>
            <a:r>
              <a:rPr lang="fr-FR" dirty="0" err="1" smtClean="0"/>
              <a:t>envoyer.setOnClickListener</a:t>
            </a:r>
            <a:r>
              <a:rPr lang="fr-FR" dirty="0" smtClean="0"/>
              <a:t>(</a:t>
            </a:r>
            <a:r>
              <a:rPr lang="fr-FR" dirty="0" err="1" smtClean="0"/>
              <a:t>envoyerListener</a:t>
            </a:r>
            <a:r>
              <a:rPr lang="fr-FR" dirty="0" smtClean="0"/>
              <a:t>);</a:t>
            </a:r>
          </a:p>
          <a:p>
            <a:r>
              <a:rPr lang="fr-FR" dirty="0" err="1" smtClean="0"/>
              <a:t>raz.setOnClickListener</a:t>
            </a:r>
            <a:r>
              <a:rPr lang="fr-FR" dirty="0" smtClean="0"/>
              <a:t>(</a:t>
            </a:r>
            <a:r>
              <a:rPr lang="fr-FR" dirty="0" err="1" smtClean="0"/>
              <a:t>razListener</a:t>
            </a:r>
            <a:r>
              <a:rPr lang="fr-FR" dirty="0" smtClean="0"/>
              <a:t>);</a:t>
            </a:r>
          </a:p>
          <a:p>
            <a:endParaRPr lang="fr-FR" dirty="0" smtClean="0"/>
          </a:p>
          <a:p>
            <a:r>
              <a:rPr lang="fr-FR" dirty="0" smtClean="0"/>
              <a:t>Récupération des valeurs texte</a:t>
            </a:r>
          </a:p>
          <a:p>
            <a:r>
              <a:rPr lang="fr-FR" dirty="0" smtClean="0"/>
              <a:t>// On récupère la taille</a:t>
            </a:r>
          </a:p>
          <a:p>
            <a:r>
              <a:rPr lang="fr-FR" dirty="0" smtClean="0"/>
              <a:t>String t = </a:t>
            </a:r>
            <a:r>
              <a:rPr lang="fr-FR" dirty="0" err="1" smtClean="0"/>
              <a:t>taille.getText</a:t>
            </a:r>
            <a:r>
              <a:rPr lang="fr-FR" dirty="0" smtClean="0"/>
              <a:t>().</a:t>
            </a:r>
            <a:r>
              <a:rPr lang="fr-FR" dirty="0" err="1" smtClean="0"/>
              <a:t>toString</a:t>
            </a:r>
            <a:r>
              <a:rPr lang="fr-FR" dirty="0" smtClean="0"/>
              <a:t>();</a:t>
            </a:r>
          </a:p>
          <a:p>
            <a:endParaRPr lang="fr-FR" dirty="0" smtClean="0"/>
          </a:p>
          <a:p>
            <a:r>
              <a:rPr lang="fr-FR" dirty="0" smtClean="0"/>
              <a:t>Récupération valeur radio bouton</a:t>
            </a:r>
          </a:p>
          <a:p>
            <a:r>
              <a:rPr lang="fr-FR" dirty="0" smtClean="0"/>
              <a:t>if(</a:t>
            </a:r>
            <a:r>
              <a:rPr lang="fr-FR" dirty="0" err="1" smtClean="0"/>
              <a:t>group.getCheckedRadioButtonId</a:t>
            </a:r>
            <a:r>
              <a:rPr lang="fr-FR" dirty="0" smtClean="0"/>
              <a:t>() == R.id.radio2)</a:t>
            </a:r>
          </a:p>
          <a:p>
            <a:r>
              <a:rPr lang="fr-FR" dirty="0" smtClean="0"/>
              <a:t> </a:t>
            </a:r>
          </a:p>
          <a:p>
            <a:r>
              <a:rPr lang="fr-FR" dirty="0" smtClean="0"/>
              <a:t>Récupération valeur </a:t>
            </a:r>
            <a:r>
              <a:rPr lang="fr-FR" dirty="0" err="1" smtClean="0"/>
              <a:t>checkbox</a:t>
            </a:r>
            <a:endParaRPr lang="fr-FR" dirty="0" smtClean="0"/>
          </a:p>
          <a:p>
            <a:r>
              <a:rPr lang="fr-FR" dirty="0" err="1" smtClean="0"/>
              <a:t>mega.isChecked</a:t>
            </a:r>
            <a:r>
              <a:rPr lang="fr-FR" dirty="0" smtClean="0"/>
              <a:t>()</a:t>
            </a:r>
          </a:p>
          <a:p>
            <a:endParaRPr lang="fr-FR" dirty="0" smtClean="0"/>
          </a:p>
          <a:p>
            <a:r>
              <a:rPr lang="fr-FR" dirty="0" smtClean="0"/>
              <a:t>Afficher du texte:</a:t>
            </a:r>
          </a:p>
          <a:p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tvResult.setText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Ecoute champ texte</a:t>
            </a:r>
          </a:p>
          <a:p>
            <a:r>
              <a:rPr lang="fr-FR" dirty="0" err="1" smtClean="0"/>
              <a:t>taille.addTextChangedListener</a:t>
            </a:r>
            <a:r>
              <a:rPr lang="fr-FR" dirty="0" smtClean="0"/>
              <a:t>(</a:t>
            </a:r>
            <a:r>
              <a:rPr lang="fr-FR" dirty="0" err="1" smtClean="0"/>
              <a:t>textWatcher</a:t>
            </a:r>
            <a:r>
              <a:rPr lang="fr-FR" dirty="0" smtClean="0"/>
              <a:t>);</a:t>
            </a:r>
          </a:p>
          <a:p>
            <a:endParaRPr lang="fr-FR" dirty="0" smtClean="0"/>
          </a:p>
          <a:p>
            <a:r>
              <a:rPr lang="fr-FR" dirty="0" err="1" smtClean="0"/>
              <a:t>private</a:t>
            </a:r>
            <a:r>
              <a:rPr lang="fr-FR" dirty="0" smtClean="0"/>
              <a:t> </a:t>
            </a:r>
            <a:r>
              <a:rPr lang="fr-FR" dirty="0" err="1" smtClean="0"/>
              <a:t>TextWatcher</a:t>
            </a:r>
            <a:r>
              <a:rPr lang="fr-FR" dirty="0" smtClean="0"/>
              <a:t> </a:t>
            </a:r>
            <a:r>
              <a:rPr lang="fr-FR" dirty="0" err="1" smtClean="0"/>
              <a:t>textWatcher</a:t>
            </a:r>
            <a:r>
              <a:rPr lang="fr-FR" dirty="0" smtClean="0"/>
              <a:t> = new </a:t>
            </a:r>
            <a:r>
              <a:rPr lang="fr-FR" dirty="0" err="1" smtClean="0"/>
              <a:t>TextWatcher</a:t>
            </a:r>
            <a:r>
              <a:rPr lang="fr-FR" dirty="0" smtClean="0"/>
              <a:t>() {</a:t>
            </a:r>
          </a:p>
          <a:p>
            <a:endParaRPr lang="fr-FR" dirty="0" smtClean="0"/>
          </a:p>
          <a:p>
            <a:r>
              <a:rPr lang="fr-FR" dirty="0" smtClean="0"/>
              <a:t>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onTextChanged</a:t>
            </a:r>
            <a:r>
              <a:rPr lang="fr-FR" dirty="0" smtClean="0"/>
              <a:t>(</a:t>
            </a:r>
            <a:r>
              <a:rPr lang="fr-FR" dirty="0" err="1" smtClean="0"/>
              <a:t>CharSequence</a:t>
            </a:r>
            <a:r>
              <a:rPr lang="fr-FR" dirty="0" smtClean="0"/>
              <a:t> s,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start</a:t>
            </a:r>
            <a:r>
              <a:rPr lang="fr-FR" dirty="0" smtClean="0"/>
              <a:t>,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, </a:t>
            </a:r>
            <a:r>
              <a:rPr lang="fr-FR" dirty="0" err="1" smtClean="0"/>
              <a:t>int</a:t>
            </a:r>
            <a:r>
              <a:rPr lang="fr-FR" dirty="0" smtClean="0"/>
              <a:t> count) {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result.setText</a:t>
            </a:r>
            <a:r>
              <a:rPr lang="fr-FR" dirty="0" smtClean="0"/>
              <a:t>(</a:t>
            </a:r>
            <a:r>
              <a:rPr lang="fr-FR" dirty="0" err="1" smtClean="0"/>
              <a:t>defaut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		</a:t>
            </a:r>
          </a:p>
          <a:p>
            <a:r>
              <a:rPr lang="fr-FR" dirty="0" smtClean="0"/>
              <a:t>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beforeTextChanged</a:t>
            </a:r>
            <a:r>
              <a:rPr lang="fr-FR" dirty="0" smtClean="0"/>
              <a:t>(</a:t>
            </a:r>
            <a:r>
              <a:rPr lang="fr-FR" dirty="0" err="1" smtClean="0"/>
              <a:t>CharSequence</a:t>
            </a:r>
            <a:r>
              <a:rPr lang="fr-FR" dirty="0" smtClean="0"/>
              <a:t> s,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start</a:t>
            </a:r>
            <a:r>
              <a:rPr lang="fr-FR" dirty="0" smtClean="0"/>
              <a:t>, </a:t>
            </a:r>
            <a:r>
              <a:rPr lang="fr-FR" dirty="0" err="1" smtClean="0"/>
              <a:t>int</a:t>
            </a:r>
            <a:r>
              <a:rPr lang="fr-FR" dirty="0" smtClean="0"/>
              <a:t> count,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  </a:t>
            </a:r>
          </a:p>
          <a:p>
            <a:r>
              <a:rPr lang="fr-FR" dirty="0" smtClean="0"/>
              <a:t>    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smtClean="0"/>
              <a:t>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afterTextChanged</a:t>
            </a:r>
            <a:r>
              <a:rPr lang="fr-FR" dirty="0" smtClean="0"/>
              <a:t>(Editable s) {</a:t>
            </a:r>
          </a:p>
          <a:p>
            <a:r>
              <a:rPr lang="fr-FR" dirty="0" smtClean="0"/>
              <a:t>  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  };</a:t>
            </a:r>
          </a:p>
          <a:p>
            <a:endParaRPr lang="fr-FR" dirty="0" smtClean="0"/>
          </a:p>
          <a:p>
            <a:r>
              <a:rPr lang="fr-FR" dirty="0" smtClean="0"/>
              <a:t>Formater les nombres</a:t>
            </a:r>
          </a:p>
          <a:p>
            <a:r>
              <a:rPr lang="fr-FR" dirty="0" smtClean="0"/>
              <a:t>http://android.okhelp.cz/formatting-a-number-to-string-java-android-example-code/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972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&lt;?</a:t>
            </a:r>
            <a:r>
              <a:rPr lang="fr-FR" dirty="0" err="1" smtClean="0"/>
              <a:t>xml</a:t>
            </a:r>
            <a:r>
              <a:rPr lang="fr-FR" dirty="0" smtClean="0"/>
              <a:t> version="1.0" </a:t>
            </a:r>
            <a:r>
              <a:rPr lang="fr-FR" dirty="0" err="1" smtClean="0"/>
              <a:t>encoding</a:t>
            </a:r>
            <a:r>
              <a:rPr lang="fr-FR" dirty="0" smtClean="0"/>
              <a:t>="utf-8"?&gt;</a:t>
            </a:r>
          </a:p>
          <a:p>
            <a:r>
              <a:rPr lang="fr-FR" dirty="0" smtClean="0"/>
              <a:t>&lt;</a:t>
            </a:r>
            <a:r>
              <a:rPr lang="fr-FR" dirty="0" err="1" smtClean="0"/>
              <a:t>TableLayout</a:t>
            </a:r>
            <a:r>
              <a:rPr lang="fr-FR" dirty="0" smtClean="0"/>
              <a:t> </a:t>
            </a:r>
            <a:r>
              <a:rPr lang="fr-FR" dirty="0" err="1" smtClean="0"/>
              <a:t>xmlns:android</a:t>
            </a:r>
            <a:r>
              <a:rPr lang="fr-FR" dirty="0" smtClean="0"/>
              <a:t>="http://schemas.android.com/</a:t>
            </a:r>
            <a:r>
              <a:rPr lang="fr-FR" dirty="0" err="1" smtClean="0"/>
              <a:t>apk</a:t>
            </a:r>
            <a:r>
              <a:rPr lang="fr-FR" dirty="0" smtClean="0"/>
              <a:t>/</a:t>
            </a:r>
            <a:r>
              <a:rPr lang="fr-FR" dirty="0" err="1" smtClean="0"/>
              <a:t>res</a:t>
            </a:r>
            <a:r>
              <a:rPr lang="fr-FR" dirty="0" smtClean="0"/>
              <a:t>/</a:t>
            </a:r>
            <a:r>
              <a:rPr lang="fr-FR" dirty="0" err="1" smtClean="0"/>
              <a:t>android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android:layout_width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android:layout_height</a:t>
            </a:r>
            <a:r>
              <a:rPr lang="fr-FR" dirty="0" smtClean="0"/>
              <a:t>="</a:t>
            </a:r>
            <a:r>
              <a:rPr lang="fr-FR" dirty="0" err="1" smtClean="0"/>
              <a:t>fill_parent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android:stretchColumns</a:t>
            </a:r>
            <a:r>
              <a:rPr lang="fr-FR" dirty="0" smtClean="0"/>
              <a:t>="1"&gt;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android:text</a:t>
            </a:r>
            <a:r>
              <a:rPr lang="fr-FR" dirty="0" smtClean="0"/>
              <a:t>="Les items précédés d'un V ouvrent un sous-menu"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="2dip"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android:background</a:t>
            </a:r>
            <a:r>
              <a:rPr lang="fr-FR" dirty="0" smtClean="0"/>
              <a:t>="#FF909090"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="N'ouvre pas un sous-menu"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android:layout_column</a:t>
            </a:r>
            <a:r>
              <a:rPr lang="fr-FR" dirty="0" smtClean="0"/>
              <a:t>="1"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="Non !"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android:gravity</a:t>
            </a:r>
            <a:r>
              <a:rPr lang="fr-FR" dirty="0" smtClean="0"/>
              <a:t>="right"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="V"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="Ouvre un sous-menu"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android:layout_column</a:t>
            </a:r>
            <a:r>
              <a:rPr lang="fr-FR" dirty="0" smtClean="0"/>
              <a:t>="1"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="Là si !"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android:gravity</a:t>
            </a:r>
            <a:r>
              <a:rPr lang="fr-FR" dirty="0" smtClean="0"/>
              <a:t>="right"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="2dip"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android:background</a:t>
            </a:r>
            <a:r>
              <a:rPr lang="fr-FR" dirty="0" smtClean="0"/>
              <a:t>="#FF909090" 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="V"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="Ouvre un sous-menu"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 smtClean="0"/>
              <a:t>    </a:t>
            </a:r>
            <a:r>
              <a:rPr lang="fr-FR" dirty="0" err="1" smtClean="0"/>
              <a:t>android:layout_height</a:t>
            </a:r>
            <a:r>
              <a:rPr lang="fr-FR" dirty="0" smtClean="0"/>
              <a:t>="2dip"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android:background</a:t>
            </a:r>
            <a:r>
              <a:rPr lang="fr-FR" dirty="0" smtClean="0"/>
              <a:t>="#FF909090" </a:t>
            </a:r>
          </a:p>
          <a:p>
            <a:r>
              <a:rPr lang="fr-FR" dirty="0" smtClean="0"/>
              <a:t>  /&gt;</a:t>
            </a:r>
          </a:p>
          <a:p>
            <a:r>
              <a:rPr lang="fr-FR" dirty="0" smtClean="0"/>
              <a:t>  &lt;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    &lt;</a:t>
            </a:r>
            <a:r>
              <a:rPr lang="fr-FR" dirty="0" err="1" smtClean="0"/>
              <a:t>TextView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android:layout_column</a:t>
            </a:r>
            <a:r>
              <a:rPr lang="fr-FR" dirty="0" smtClean="0"/>
              <a:t>="1"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android:layout_span</a:t>
            </a:r>
            <a:r>
              <a:rPr lang="fr-FR" dirty="0" smtClean="0"/>
              <a:t>="2"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android:text</a:t>
            </a:r>
            <a:r>
              <a:rPr lang="fr-FR" dirty="0" smtClean="0"/>
              <a:t>="Cet item s'étend sur deux colonnes, cool hein ?"</a:t>
            </a:r>
          </a:p>
          <a:p>
            <a:r>
              <a:rPr lang="fr-FR" dirty="0" smtClean="0"/>
              <a:t>      </a:t>
            </a:r>
            <a:r>
              <a:rPr lang="fr-FR" dirty="0" err="1" smtClean="0"/>
              <a:t>android:padding</a:t>
            </a:r>
            <a:r>
              <a:rPr lang="fr-FR" dirty="0" smtClean="0"/>
              <a:t>="3dip" </a:t>
            </a:r>
          </a:p>
          <a:p>
            <a:r>
              <a:rPr lang="fr-FR" dirty="0" smtClean="0"/>
              <a:t>    /&gt;</a:t>
            </a:r>
          </a:p>
          <a:p>
            <a:r>
              <a:rPr lang="fr-FR" dirty="0" smtClean="0"/>
              <a:t>  &lt;/</a:t>
            </a:r>
            <a:r>
              <a:rPr lang="fr-FR" dirty="0" err="1" smtClean="0"/>
              <a:t>TableRow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&lt;/</a:t>
            </a:r>
            <a:r>
              <a:rPr lang="fr-FR" dirty="0" err="1" smtClean="0"/>
              <a:t>TableLayout</a:t>
            </a:r>
            <a:r>
              <a:rPr lang="fr-FR" dirty="0" smtClean="0"/>
              <a:t>&gt;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924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Strings</a:t>
            </a:r>
          </a:p>
          <a:p>
            <a:r>
              <a:rPr lang="fr-FR" dirty="0" smtClean="0"/>
              <a:t>http://developer.android.com/guide/topics/resources/string-resource.html</a:t>
            </a:r>
          </a:p>
          <a:p>
            <a:r>
              <a:rPr lang="fr-FR" dirty="0" smtClean="0"/>
              <a:t>http://www.tutos-android.com/la-gestion-strings-android-chaines-caracteres-strings-xml</a:t>
            </a:r>
          </a:p>
          <a:p>
            <a:endParaRPr lang="fr-FR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&lt;?xml version="1.0" encoding="utf-8"?&gt;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&lt;resources&gt;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&lt;plurals name="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numberOfSongsAvailable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"&gt;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&lt;!–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zero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one,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few,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--&gt;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</a:t>
            </a:r>
            <a:r>
              <a:rPr lang="en-US" dirty="0" smtClean="0"/>
              <a:t>&lt;!--</a:t>
            </a:r>
            <a:br>
              <a:rPr lang="en-US" dirty="0" smtClean="0"/>
            </a:br>
            <a:r>
              <a:rPr lang="en-US" dirty="0" smtClean="0"/>
              <a:t>             As a developer, you should always supply "one" and "other"</a:t>
            </a:r>
            <a:br>
              <a:rPr lang="en-US" dirty="0" smtClean="0"/>
            </a:br>
            <a:r>
              <a:rPr lang="en-US" dirty="0" smtClean="0"/>
              <a:t>             strings. Your translators will know which strings are actually</a:t>
            </a:r>
            <a:br>
              <a:rPr lang="en-US" dirty="0" smtClean="0"/>
            </a:br>
            <a:r>
              <a:rPr lang="en-US" dirty="0" smtClean="0"/>
              <a:t>             needed for their language. Always include %d in "one" because</a:t>
            </a:r>
            <a:br>
              <a:rPr lang="en-US" dirty="0" smtClean="0"/>
            </a:br>
            <a:r>
              <a:rPr lang="en-US" dirty="0" smtClean="0"/>
              <a:t>             translators will need to use %d for languages where "one"</a:t>
            </a:r>
            <a:br>
              <a:rPr lang="en-US" dirty="0" smtClean="0"/>
            </a:br>
            <a:r>
              <a:rPr lang="en-US" dirty="0" smtClean="0"/>
              <a:t>             doesn't mean 1 (as explained above).</a:t>
            </a:r>
            <a:br>
              <a:rPr lang="en-US" dirty="0" smtClean="0"/>
            </a:br>
            <a:r>
              <a:rPr lang="en-US" dirty="0" smtClean="0"/>
              <a:t>          --&gt;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&lt;item quantity="one"&gt;%d song found.&lt;/item&gt;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&lt;item quantity="other"&gt;%d songs found.&lt;/item&gt;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&lt;/plurals&gt;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&lt;/resources&gt;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count = </a:t>
            </a:r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getNumberOfsongsAvailable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();</a:t>
            </a:r>
            <a:b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Resources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36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getResources</a:t>
            </a:r>
            <a:r>
              <a:rPr lang="fr-FR" sz="36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()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b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 </a:t>
            </a:r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songsFound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res.</a:t>
            </a:r>
            <a:r>
              <a:rPr lang="fr-FR" sz="36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getQuantityString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3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R.plurals.numberOfSongsAvailable</a:t>
            </a:r>
            <a:r>
              <a:rPr lang="fr-FR" sz="3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count, count);</a:t>
            </a:r>
          </a:p>
          <a:p>
            <a:endParaRPr lang="fr-FR" sz="3600" dirty="0" smtClean="0"/>
          </a:p>
          <a:p>
            <a:endParaRPr lang="fr-FR" dirty="0" smtClean="0"/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Formater et mise en forme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Apostrophes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guillemets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&lt;string name="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good_example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"&gt;"This'll work"&lt;/string&gt;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&lt;string name="good_example_2"&gt;This\'ll also work&lt;/string&gt;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&lt;string name="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bad_example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"&gt;This doesn't work&lt;/string&gt;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&lt;string name="bad_example_2"&gt;XML encodings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don&amp;apos;t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work&lt;/string&gt;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Formater 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&lt;string name="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welcome_messages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"&gt;Hello, %1$s! You have %2$d new messages.&lt;/string&gt;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Resources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getResources</a:t>
            </a:r>
            <a:r>
              <a:rPr lang="fr-FR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()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String.</a:t>
            </a:r>
            <a:r>
              <a:rPr lang="fr-FR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format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res.getString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R.string.welcome_messages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username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mailCount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Mise en forme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HTML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&lt;string name="welcome"&gt;Welcome to &lt;b&gt;Android&lt;/b&gt;!&lt;/string&gt;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&lt;b&gt; for </a:t>
            </a:r>
            <a:r>
              <a:rPr lang="fr-F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bold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&lt;i&gt; for </a:t>
            </a:r>
            <a:r>
              <a:rPr lang="fr-FR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italic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&lt;u&gt; for </a:t>
            </a:r>
            <a:r>
              <a:rPr lang="fr-FR" sz="1200" b="0" i="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underline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Tableaux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&lt;?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xml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version="1.0"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encoding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="utf-8"?&gt;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resources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&lt;string-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array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="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planets_array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&lt;item&gt;Mercury&lt;/item&gt;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&lt;item&gt;Venus&lt;/item&gt;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&lt;item&gt;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Earth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&lt;/item&gt;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&lt;item&gt;Mars&lt;/item&gt;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&lt;/string-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array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&lt;/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resources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Resources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getResources</a:t>
            </a:r>
            <a:r>
              <a:rPr lang="fr-FR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()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String[]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planets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res.</a:t>
            </a:r>
            <a:r>
              <a:rPr lang="fr-FR" sz="12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getStringArray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R.array.planets_array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DIMENS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</a:t>
            </a:r>
          </a:p>
          <a:p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Faire des tests sur les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preview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utilisant des PX et des DP.</a:t>
            </a:r>
          </a:p>
          <a:p>
            <a:endParaRPr lang="fr-FR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 :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 de différentes couleurs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sur un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test</a:t>
            </a:r>
          </a:p>
          <a:p>
            <a:endParaRPr lang="fr-FR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STYLES :</a:t>
            </a:r>
          </a:p>
          <a:p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Regrouper différents paramètres sur un style (couleur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bold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taille, alignement, ….)</a:t>
            </a:r>
          </a:p>
          <a:p>
            <a:endParaRPr lang="fr-FR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4195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WebView</a:t>
            </a:r>
            <a:endParaRPr lang="fr-FR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Uri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Uri.parse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("http://www.example.com");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Intent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new Intent(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Intent.ACTION_VIEW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startActivity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(intent);</a:t>
            </a:r>
            <a:endParaRPr lang="fr-FR" dirty="0" smtClean="0"/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&lt;uses-permission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android:name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="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android.permission.INTERNET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/&gt;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// Usage le plus</a:t>
            </a:r>
            <a:r>
              <a:rPr lang="en-US" baseline="0" dirty="0" smtClean="0"/>
              <a:t> simple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webview.loadUrl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("http://iut.univ-amu.fr/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diplomes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dut-informatique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");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dirty="0" smtClean="0"/>
              <a:t>// HTML </a:t>
            </a:r>
            <a:r>
              <a:rPr lang="en-US" dirty="0" err="1" smtClean="0"/>
              <a:t>directement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String summary = "&lt;html&gt;&lt;body&gt;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score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&lt;b&gt;192&lt;/b&gt; points.&lt;/body&gt;&lt;/html&gt;";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webview.loadData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(summary, "text/html", null);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576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184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3342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845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931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440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7914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262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7057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7855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4151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52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488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48859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641" y="6237312"/>
            <a:ext cx="1932215" cy="504056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57EA4-64B5-4ADE-B01F-586F98EA22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78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adbdriver.com/download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tools/help/index.html" TargetMode="External"/><Relationship Id="rId2" Type="http://schemas.openxmlformats.org/officeDocument/2006/relationships/hyperlink" Target="http://developer.android.com/tools/help/monkey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omannurik.github.io/AndroidAssetStudio/index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guide/topics/ui/controls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/topics/ui/layout/linear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penclassrooms.com/courses/creez-des-applications-pour-android/organiser-son-interface-avec-des-layouts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fr.slideshare.net/FranckSimon/android-13" TargetMode="External"/><Relationship Id="rId3" Type="http://schemas.openxmlformats.org/officeDocument/2006/relationships/hyperlink" Target="http://fr.wikipedia.org/wiki/Historique_des_versions_d'Android" TargetMode="External"/><Relationship Id="rId7" Type="http://schemas.openxmlformats.org/officeDocument/2006/relationships/hyperlink" Target="http://developer.android.com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ay.google.com/apps/publish" TargetMode="External"/><Relationship Id="rId5" Type="http://schemas.openxmlformats.org/officeDocument/2006/relationships/hyperlink" Target="https://developer.android.com/about/dashboards/index.html" TargetMode="External"/><Relationship Id="rId10" Type="http://schemas.openxmlformats.org/officeDocument/2006/relationships/hyperlink" Target="http://www.editions-eni.fr/livres/android-guide-de-developpement-d-applications-java-pour-smartphones-et-tablettes-2ieme-edition/.e32c3872b3834d94cd0aa9ca5713d120.html" TargetMode="External"/><Relationship Id="rId4" Type="http://schemas.openxmlformats.org/officeDocument/2006/relationships/hyperlink" Target="http://www.android.com/versions/lollipop-5-0/" TargetMode="External"/><Relationship Id="rId9" Type="http://schemas.openxmlformats.org/officeDocument/2006/relationships/hyperlink" Target="http://android.developpez.com/cours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veloper.android.com/guide/topics/ui/layout/relative.html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/topics/ui/controls/spinner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tools/help/adt.html" TargetMode="External"/><Relationship Id="rId2" Type="http://schemas.openxmlformats.org/officeDocument/2006/relationships/hyperlink" Target="http://www.oracle.com/technetwork/java/javase/downloads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enymotion.com/" TargetMode="External"/><Relationship Id="rId4" Type="http://schemas.openxmlformats.org/officeDocument/2006/relationships/hyperlink" Target="http://developer.android.com/sdk/index.html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upa.ch/mywiki/index.php?title=AtelierAndoroidNotify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/topics/data/data-storage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simple.sourceforge.net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utos-android.com/parsing-json-jackson-android" TargetMode="External"/><Relationship Id="rId4" Type="http://schemas.openxmlformats.org/officeDocument/2006/relationships/hyperlink" Target="https://github.com/FasterXML/jackson" TargetMode="Externa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droidsnippets.com/executing-a-http-get-request-with-httpclient" TargetMode="External"/><Relationship Id="rId2" Type="http://schemas.openxmlformats.org/officeDocument/2006/relationships/hyperlink" Target="http://developer.android.com/design/downloads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Android-System-Architecture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7541281/what-is-dalvik-and-dalvik-cach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tools/sdk/ndk/index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Formation ANDROID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1026" name="Picture 2" descr="File:Android robot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86301"/>
            <a:ext cx="1739608" cy="2042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5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4 : Bonjour le monde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Création de l’application</a:t>
            </a:r>
          </a:p>
          <a:p>
            <a:r>
              <a:rPr lang="fr-FR" dirty="0" smtClean="0"/>
              <a:t>Lancement de l’application sur émulateur</a:t>
            </a:r>
          </a:p>
          <a:p>
            <a:r>
              <a:rPr lang="fr-FR" dirty="0" smtClean="0"/>
              <a:t>Lancement de l’application sur téléphone</a:t>
            </a:r>
          </a:p>
          <a:p>
            <a:r>
              <a:rPr lang="fr-FR" dirty="0" smtClean="0"/>
              <a:t>Détail de l’architecture d’un projet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416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4.1 Création de l’application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File / New / Android Application Project</a:t>
            </a:r>
          </a:p>
          <a:p>
            <a:r>
              <a:rPr lang="fr-FR" dirty="0" smtClean="0"/>
              <a:t>Name : </a:t>
            </a:r>
            <a:r>
              <a:rPr lang="fr-FR" dirty="0" err="1" smtClean="0"/>
              <a:t>IUTTest</a:t>
            </a:r>
            <a:endParaRPr lang="fr-FR" dirty="0" smtClean="0"/>
          </a:p>
          <a:p>
            <a:r>
              <a:rPr lang="fr-FR" dirty="0" err="1" smtClean="0"/>
              <a:t>fr.univ.amu.iut.iuttest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Blank</a:t>
            </a:r>
            <a:r>
              <a:rPr lang="fr-FR" dirty="0" smtClean="0"/>
              <a:t> Activity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95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4.2 Lancement émulateur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Click droit sur le projet</a:t>
            </a:r>
          </a:p>
          <a:p>
            <a:r>
              <a:rPr lang="fr-FR" dirty="0" err="1" smtClean="0"/>
              <a:t>Run</a:t>
            </a:r>
            <a:r>
              <a:rPr lang="fr-FR" dirty="0" smtClean="0"/>
              <a:t> As -&gt; Android Application</a:t>
            </a:r>
          </a:p>
          <a:p>
            <a:endParaRPr lang="fr-FR" dirty="0"/>
          </a:p>
          <a:p>
            <a:r>
              <a:rPr lang="fr-FR" dirty="0" smtClean="0"/>
              <a:t>AVD</a:t>
            </a:r>
          </a:p>
          <a:p>
            <a:pPr lvl="1"/>
            <a:r>
              <a:rPr lang="fr-FR" dirty="0" smtClean="0"/>
              <a:t>New</a:t>
            </a:r>
          </a:p>
          <a:p>
            <a:pPr lvl="1"/>
            <a:r>
              <a:rPr lang="fr-FR" dirty="0" smtClean="0"/>
              <a:t>Nexus4</a:t>
            </a:r>
          </a:p>
          <a:p>
            <a:pPr lvl="1"/>
            <a:r>
              <a:rPr lang="fr-FR" dirty="0" err="1" smtClean="0"/>
              <a:t>armeabi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err="1" smtClean="0"/>
              <a:t>Genymotion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75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4.3 Lancement Téléphone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Mode développeur</a:t>
            </a:r>
            <a:endParaRPr lang="fr-FR" dirty="0"/>
          </a:p>
          <a:p>
            <a:r>
              <a:rPr lang="fr-FR" dirty="0"/>
              <a:t>Drivers 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Windows : </a:t>
            </a:r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://adbdriver.com/downloads</a:t>
            </a:r>
            <a:r>
              <a:rPr lang="fr-FR" dirty="0" smtClean="0">
                <a:hlinkClick r:id="rId2"/>
              </a:rPr>
              <a:t>/</a:t>
            </a:r>
            <a:endParaRPr lang="fr-FR" dirty="0" smtClean="0"/>
          </a:p>
          <a:p>
            <a:pPr lvl="1"/>
            <a:r>
              <a:rPr lang="fr-FR" dirty="0" smtClean="0"/>
              <a:t>Ubuntu : p 63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36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4.4 Structure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err="1" smtClean="0"/>
              <a:t>src</a:t>
            </a:r>
            <a:endParaRPr lang="fr-FR" dirty="0" smtClean="0"/>
          </a:p>
          <a:p>
            <a:r>
              <a:rPr lang="fr-FR" dirty="0" err="1" smtClean="0"/>
              <a:t>gen</a:t>
            </a:r>
            <a:endParaRPr lang="fr-FR" dirty="0" smtClean="0"/>
          </a:p>
          <a:p>
            <a:r>
              <a:rPr lang="fr-FR" dirty="0" smtClean="0"/>
              <a:t>Android </a:t>
            </a:r>
            <a:r>
              <a:rPr lang="fr-FR" dirty="0" err="1" smtClean="0"/>
              <a:t>libs</a:t>
            </a:r>
            <a:endParaRPr lang="fr-FR" dirty="0" smtClean="0"/>
          </a:p>
          <a:p>
            <a:r>
              <a:rPr lang="fr-FR" dirty="0" err="1" smtClean="0"/>
              <a:t>assets</a:t>
            </a:r>
            <a:endParaRPr lang="fr-FR" dirty="0" smtClean="0"/>
          </a:p>
          <a:p>
            <a:r>
              <a:rPr lang="fr-FR" dirty="0" smtClean="0"/>
              <a:t>bin</a:t>
            </a:r>
          </a:p>
          <a:p>
            <a:r>
              <a:rPr lang="fr-FR" dirty="0" err="1" smtClean="0"/>
              <a:t>libs</a:t>
            </a:r>
            <a:endParaRPr lang="fr-FR" dirty="0" smtClean="0"/>
          </a:p>
          <a:p>
            <a:r>
              <a:rPr lang="fr-FR" dirty="0" err="1" smtClean="0"/>
              <a:t>res</a:t>
            </a:r>
            <a:endParaRPr lang="fr-FR" dirty="0" smtClean="0"/>
          </a:p>
          <a:p>
            <a:r>
              <a:rPr lang="fr-FR" dirty="0" err="1" smtClean="0"/>
              <a:t>AndroidManifest</a:t>
            </a:r>
            <a:endParaRPr lang="fr-FR" dirty="0" smtClean="0"/>
          </a:p>
          <a:p>
            <a:r>
              <a:rPr lang="fr-FR" dirty="0" smtClean="0"/>
              <a:t>proguard-project.txt</a:t>
            </a:r>
          </a:p>
          <a:p>
            <a:r>
              <a:rPr lang="fr-FR" dirty="0" err="1" smtClean="0"/>
              <a:t>project.properties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84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5 : Outils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 smtClean="0"/>
              <a:t>DDMS</a:t>
            </a:r>
          </a:p>
          <a:p>
            <a:r>
              <a:rPr lang="fr-FR" dirty="0" err="1" smtClean="0"/>
              <a:t>Logcat</a:t>
            </a:r>
            <a:r>
              <a:rPr lang="fr-FR" dirty="0" smtClean="0"/>
              <a:t> (test sur le « bonjour le monde»)</a:t>
            </a:r>
          </a:p>
          <a:p>
            <a:r>
              <a:rPr lang="fr-FR" dirty="0" err="1" smtClean="0"/>
              <a:t>Android</a:t>
            </a:r>
            <a:r>
              <a:rPr lang="fr-FR" dirty="0" smtClean="0"/>
              <a:t> Lint</a:t>
            </a:r>
          </a:p>
          <a:p>
            <a:r>
              <a:rPr lang="fr-FR" dirty="0" smtClean="0"/>
              <a:t>ADB</a:t>
            </a:r>
          </a:p>
          <a:p>
            <a:r>
              <a:rPr lang="fr-FR" dirty="0" smtClean="0"/>
              <a:t>Déverminage (</a:t>
            </a:r>
            <a:r>
              <a:rPr lang="fr-FR" dirty="0" err="1" smtClean="0"/>
              <a:t>debogage</a:t>
            </a:r>
            <a:r>
              <a:rPr lang="fr-FR" dirty="0" smtClean="0"/>
              <a:t>)</a:t>
            </a:r>
          </a:p>
          <a:p>
            <a:r>
              <a:rPr lang="fr-FR" dirty="0" smtClean="0"/>
              <a:t>Téléphone physique</a:t>
            </a:r>
          </a:p>
          <a:p>
            <a:r>
              <a:rPr lang="fr-FR" dirty="0" smtClean="0"/>
              <a:t>Tests unitaires</a:t>
            </a:r>
          </a:p>
          <a:p>
            <a:r>
              <a:rPr lang="fr-FR" dirty="0" err="1" smtClean="0"/>
              <a:t>Monkey</a:t>
            </a:r>
            <a:r>
              <a:rPr lang="fr-FR" dirty="0" smtClean="0"/>
              <a:t> </a:t>
            </a:r>
            <a:r>
              <a:rPr lang="fr-FR" sz="2200" dirty="0">
                <a:hlinkClick r:id="rId2"/>
              </a:rPr>
              <a:t>http://developer.android.com/tools/help/monkey.html</a:t>
            </a:r>
            <a:endParaRPr lang="fr-FR" sz="2200" dirty="0" smtClean="0"/>
          </a:p>
          <a:p>
            <a:r>
              <a:rPr lang="fr-FR" dirty="0" err="1" smtClean="0"/>
              <a:t>MonkeyRunner</a:t>
            </a:r>
            <a:endParaRPr lang="fr-FR" dirty="0" smtClean="0"/>
          </a:p>
          <a:p>
            <a:r>
              <a:rPr lang="fr-FR" dirty="0" err="1"/>
              <a:t>Draw</a:t>
            </a:r>
            <a:r>
              <a:rPr lang="fr-FR" dirty="0"/>
              <a:t> </a:t>
            </a:r>
            <a:r>
              <a:rPr lang="fr-FR" dirty="0" smtClean="0"/>
              <a:t>9-patch</a:t>
            </a:r>
          </a:p>
          <a:p>
            <a:r>
              <a:rPr lang="fr-FR" dirty="0" err="1"/>
              <a:t>Hierarchy</a:t>
            </a:r>
            <a:r>
              <a:rPr lang="fr-FR" dirty="0"/>
              <a:t> </a:t>
            </a:r>
            <a:r>
              <a:rPr lang="fr-FR" dirty="0" err="1"/>
              <a:t>Viewer</a:t>
            </a:r>
            <a:r>
              <a:rPr lang="fr-FR" dirty="0"/>
              <a:t> (</a:t>
            </a:r>
            <a:r>
              <a:rPr lang="fr-FR" dirty="0" err="1"/>
              <a:t>hierarchyviewer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ProGuard</a:t>
            </a:r>
            <a:endParaRPr lang="fr-FR" dirty="0" smtClean="0"/>
          </a:p>
          <a:p>
            <a:r>
              <a:rPr lang="fr-FR" dirty="0" err="1" smtClean="0"/>
              <a:t>Robotium</a:t>
            </a:r>
            <a:endParaRPr lang="fr-FR" dirty="0" smtClean="0"/>
          </a:p>
          <a:p>
            <a:r>
              <a:rPr lang="fr-FR" dirty="0" smtClean="0"/>
              <a:t>…</a:t>
            </a:r>
          </a:p>
          <a:p>
            <a:r>
              <a:rPr lang="fr-FR" dirty="0" smtClean="0"/>
              <a:t>Modèles (Windows/</a:t>
            </a:r>
            <a:r>
              <a:rPr lang="fr-FR" dirty="0" err="1" smtClean="0"/>
              <a:t>Preferences</a:t>
            </a:r>
            <a:r>
              <a:rPr lang="fr-FR" dirty="0" smtClean="0"/>
              <a:t>/Java/Editor/</a:t>
            </a:r>
            <a:r>
              <a:rPr lang="fr-FR" dirty="0" err="1" smtClean="0"/>
              <a:t>Templates</a:t>
            </a:r>
            <a:r>
              <a:rPr lang="fr-FR" dirty="0" smtClean="0"/>
              <a:t>)</a:t>
            </a:r>
          </a:p>
          <a:p>
            <a:r>
              <a:rPr lang="fr-FR" dirty="0">
                <a:hlinkClick r:id="rId3"/>
              </a:rPr>
              <a:t>http://</a:t>
            </a:r>
            <a:r>
              <a:rPr lang="fr-FR" dirty="0" smtClean="0">
                <a:hlinkClick r:id="rId3"/>
              </a:rPr>
              <a:t>developer.android.com/tools/help/index.html</a:t>
            </a:r>
            <a:endParaRPr lang="fr-FR" dirty="0" smtClean="0"/>
          </a:p>
          <a:p>
            <a:r>
              <a:rPr lang="fr-FR" dirty="0">
                <a:hlinkClick r:id="rId4"/>
              </a:rPr>
              <a:t>http://</a:t>
            </a:r>
            <a:r>
              <a:rPr lang="fr-FR" dirty="0" smtClean="0">
                <a:hlinkClick r:id="rId4"/>
              </a:rPr>
              <a:t>romannurik.github.io/AndroidAssetStudio/index.html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806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DDMS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Liste des </a:t>
            </a:r>
            <a:r>
              <a:rPr lang="fr-FR" dirty="0" err="1" smtClean="0"/>
              <a:t>devices</a:t>
            </a:r>
            <a:r>
              <a:rPr lang="fr-FR" dirty="0" smtClean="0"/>
              <a:t> + </a:t>
            </a:r>
            <a:r>
              <a:rPr lang="fr-FR" dirty="0" err="1" smtClean="0"/>
              <a:t>process</a:t>
            </a:r>
            <a:endParaRPr lang="fr-FR" dirty="0" smtClean="0"/>
          </a:p>
          <a:p>
            <a:r>
              <a:rPr lang="fr-FR" dirty="0" smtClean="0"/>
              <a:t>Explorateur de fichiers</a:t>
            </a:r>
          </a:p>
          <a:p>
            <a:r>
              <a:rPr lang="fr-FR" dirty="0" smtClean="0"/>
              <a:t>Contrôle émulateur</a:t>
            </a:r>
          </a:p>
          <a:p>
            <a:r>
              <a:rPr lang="fr-FR" dirty="0" smtClean="0"/>
              <a:t>Lancement du débogage (point d’arrêt)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675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Logcat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Ecrire une trace de </a:t>
            </a:r>
            <a:r>
              <a:rPr lang="fr-FR" dirty="0" err="1" smtClean="0"/>
              <a:t>débug</a:t>
            </a:r>
            <a:endParaRPr lang="fr-FR" dirty="0" smtClean="0"/>
          </a:p>
          <a:p>
            <a:r>
              <a:rPr lang="fr-FR" dirty="0" err="1" smtClean="0"/>
              <a:t>android_tag</a:t>
            </a:r>
            <a:endParaRPr lang="fr-FR" dirty="0" smtClean="0"/>
          </a:p>
          <a:p>
            <a:r>
              <a:rPr lang="fr-FR" dirty="0" err="1" smtClean="0"/>
              <a:t>android_log</a:t>
            </a:r>
            <a:endParaRPr lang="fr-FR" dirty="0" smtClean="0"/>
          </a:p>
          <a:p>
            <a:r>
              <a:rPr lang="fr-FR" dirty="0" err="1" smtClean="0"/>
              <a:t>android_test_log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2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Composantes </a:t>
            </a:r>
            <a:r>
              <a:rPr lang="fr-FR" dirty="0" err="1" smtClean="0"/>
              <a:t>Android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err="1" smtClean="0"/>
              <a:t>Activity</a:t>
            </a:r>
            <a:endParaRPr lang="fr-FR" dirty="0" smtClean="0"/>
          </a:p>
          <a:p>
            <a:r>
              <a:rPr lang="fr-FR" dirty="0"/>
              <a:t>Fragment (3.0</a:t>
            </a:r>
            <a:r>
              <a:rPr lang="fr-FR" dirty="0" smtClean="0"/>
              <a:t>+)</a:t>
            </a:r>
          </a:p>
          <a:p>
            <a:r>
              <a:rPr lang="fr-FR" dirty="0" smtClean="0"/>
              <a:t>Service</a:t>
            </a:r>
          </a:p>
          <a:p>
            <a:r>
              <a:rPr lang="fr-FR" dirty="0"/>
              <a:t>Content providers</a:t>
            </a:r>
          </a:p>
          <a:p>
            <a:r>
              <a:rPr lang="fr-FR" dirty="0" err="1" smtClean="0"/>
              <a:t>Broadcast</a:t>
            </a:r>
            <a:r>
              <a:rPr lang="fr-FR" dirty="0" smtClean="0"/>
              <a:t> </a:t>
            </a:r>
            <a:r>
              <a:rPr lang="fr-FR" dirty="0" err="1" smtClean="0"/>
              <a:t>receivers</a:t>
            </a:r>
            <a:endParaRPr lang="fr-FR" dirty="0" smtClean="0"/>
          </a:p>
          <a:p>
            <a:r>
              <a:rPr lang="fr-FR" dirty="0" err="1"/>
              <a:t>Intent</a:t>
            </a:r>
            <a:endParaRPr lang="fr-FR" dirty="0"/>
          </a:p>
          <a:p>
            <a:r>
              <a:rPr lang="fr-FR" dirty="0" err="1" smtClean="0"/>
              <a:t>Processes</a:t>
            </a:r>
            <a:r>
              <a:rPr lang="fr-FR" dirty="0" smtClean="0"/>
              <a:t> et Threads</a:t>
            </a:r>
          </a:p>
          <a:p>
            <a:r>
              <a:rPr lang="fr-FR" dirty="0" err="1"/>
              <a:t>AndroidManifest</a:t>
            </a:r>
            <a:endParaRPr lang="fr-FR" dirty="0"/>
          </a:p>
          <a:p>
            <a:r>
              <a:rPr lang="fr-FR" dirty="0" smtClean="0"/>
              <a:t>Permissions</a:t>
            </a:r>
          </a:p>
          <a:p>
            <a:r>
              <a:rPr lang="fr-FR" dirty="0"/>
              <a:t>App </a:t>
            </a:r>
            <a:r>
              <a:rPr lang="fr-FR" dirty="0" err="1" smtClean="0"/>
              <a:t>Widgets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08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1026" name="Picture 2" descr="http://developer.android.com/images/activity_lifecyc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4304"/>
            <a:ext cx="4536504" cy="586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51520" y="260648"/>
            <a:ext cx="18969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/>
              <a:t>Activity</a:t>
            </a:r>
            <a:r>
              <a:rPr lang="fr-FR" sz="2800" dirty="0" smtClean="0"/>
              <a:t> :</a:t>
            </a:r>
          </a:p>
          <a:p>
            <a:r>
              <a:rPr lang="fr-FR" sz="2800" dirty="0" smtClean="0"/>
              <a:t>Cycle </a:t>
            </a:r>
            <a:r>
              <a:rPr lang="fr-FR" sz="2800" dirty="0"/>
              <a:t>de vie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496" y="5949860"/>
            <a:ext cx="20794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Source : </a:t>
            </a:r>
            <a:r>
              <a:rPr lang="fr-FR" sz="800" dirty="0">
                <a:hlinkClick r:id="rId3"/>
              </a:rPr>
              <a:t>http://</a:t>
            </a:r>
            <a:r>
              <a:rPr lang="fr-FR" sz="800" dirty="0" smtClean="0">
                <a:hlinkClick r:id="rId3"/>
              </a:rPr>
              <a:t>developer.android.com/guide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91468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Qui je suis</a:t>
            </a:r>
          </a:p>
          <a:p>
            <a:pPr lvl="1"/>
            <a:r>
              <a:rPr lang="fr-FR" smtClean="0"/>
              <a:t>Historique</a:t>
            </a:r>
          </a:p>
          <a:p>
            <a:pPr lvl="1"/>
            <a:r>
              <a:rPr lang="fr-FR" smtClean="0"/>
              <a:t>Actuellement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818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2050" name="Picture 2" descr="http://developer.android.com/images/fundamentals/fragmen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7665224" cy="4421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51520" y="260648"/>
            <a:ext cx="2514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Fragment (3.0+)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496" y="5949860"/>
            <a:ext cx="20794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Source : </a:t>
            </a:r>
            <a:r>
              <a:rPr lang="fr-FR" sz="800" dirty="0">
                <a:hlinkClick r:id="rId3"/>
              </a:rPr>
              <a:t>http://</a:t>
            </a:r>
            <a:r>
              <a:rPr lang="fr-FR" sz="800" dirty="0" smtClean="0">
                <a:hlinkClick r:id="rId3"/>
              </a:rPr>
              <a:t>developer.android.com/guide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74098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3074" name="Picture 2" descr="http://developer.android.com/images/fragment_lifecyc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-27384"/>
            <a:ext cx="2264829" cy="605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51520" y="260648"/>
            <a:ext cx="18969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Fragment :</a:t>
            </a:r>
          </a:p>
          <a:p>
            <a:r>
              <a:rPr lang="fr-FR" sz="2800" dirty="0" smtClean="0"/>
              <a:t>Cycle </a:t>
            </a:r>
            <a:r>
              <a:rPr lang="fr-FR" sz="2800" dirty="0"/>
              <a:t>de </a:t>
            </a:r>
            <a:r>
              <a:rPr lang="fr-FR" sz="2800" dirty="0" smtClean="0"/>
              <a:t>vie</a:t>
            </a:r>
            <a:endParaRPr lang="fr-FR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35496" y="5949860"/>
            <a:ext cx="20794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Source : </a:t>
            </a:r>
            <a:r>
              <a:rPr lang="fr-FR" sz="800" dirty="0">
                <a:hlinkClick r:id="rId3"/>
              </a:rPr>
              <a:t>http://</a:t>
            </a:r>
            <a:r>
              <a:rPr lang="fr-FR" sz="800" dirty="0" smtClean="0">
                <a:hlinkClick r:id="rId3"/>
              </a:rPr>
              <a:t>developer.android.com/guide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82446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Toasts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Affichage de messages</a:t>
            </a:r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69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Widgets Simples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800" dirty="0">
                <a:hlinkClick r:id="rId2"/>
              </a:rPr>
              <a:t>http://</a:t>
            </a:r>
            <a:r>
              <a:rPr lang="fr-FR" sz="1800" dirty="0" smtClean="0">
                <a:hlinkClick r:id="rId2"/>
              </a:rPr>
              <a:t>developer.android.com/guide/topics/ui/controls.html</a:t>
            </a:r>
            <a:endParaRPr lang="fr-FR" sz="1800" dirty="0" smtClean="0"/>
          </a:p>
          <a:p>
            <a:r>
              <a:rPr lang="fr-FR" dirty="0" err="1" smtClean="0"/>
              <a:t>TextView</a:t>
            </a:r>
            <a:endParaRPr lang="fr-FR" dirty="0" smtClean="0"/>
          </a:p>
          <a:p>
            <a:r>
              <a:rPr lang="fr-FR" dirty="0" err="1" smtClean="0"/>
              <a:t>EditText</a:t>
            </a:r>
            <a:endParaRPr lang="fr-FR" dirty="0" smtClean="0"/>
          </a:p>
          <a:p>
            <a:r>
              <a:rPr lang="fr-FR" dirty="0" err="1" smtClean="0"/>
              <a:t>Button</a:t>
            </a:r>
            <a:endParaRPr lang="fr-FR" dirty="0" smtClean="0"/>
          </a:p>
          <a:p>
            <a:r>
              <a:rPr lang="fr-FR" dirty="0" err="1" smtClean="0"/>
              <a:t>CheckBox</a:t>
            </a:r>
            <a:endParaRPr lang="fr-FR" dirty="0" smtClean="0"/>
          </a:p>
          <a:p>
            <a:r>
              <a:rPr lang="fr-FR" dirty="0" err="1"/>
              <a:t>RadioButton</a:t>
            </a:r>
            <a:r>
              <a:rPr lang="fr-FR" dirty="0"/>
              <a:t> et </a:t>
            </a:r>
            <a:r>
              <a:rPr lang="fr-FR" dirty="0" err="1" smtClean="0"/>
              <a:t>RadioGroup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34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Evénements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View.OnClickListener</a:t>
            </a:r>
            <a:endParaRPr lang="fr-FR" dirty="0" smtClean="0"/>
          </a:p>
          <a:p>
            <a:r>
              <a:rPr lang="fr-FR" dirty="0" err="1" smtClean="0"/>
              <a:t>View.OnLongClickListener</a:t>
            </a:r>
            <a:endParaRPr lang="fr-FR" dirty="0" smtClean="0"/>
          </a:p>
          <a:p>
            <a:endParaRPr lang="fr-FR" dirty="0"/>
          </a:p>
          <a:p>
            <a:r>
              <a:rPr lang="fr-FR" dirty="0"/>
              <a:t>Par </a:t>
            </a:r>
            <a:r>
              <a:rPr lang="fr-FR" dirty="0" smtClean="0"/>
              <a:t>héritage</a:t>
            </a:r>
          </a:p>
          <a:p>
            <a:r>
              <a:rPr lang="fr-FR" dirty="0"/>
              <a:t>classe </a:t>
            </a:r>
            <a:r>
              <a:rPr lang="fr-FR" dirty="0" smtClean="0"/>
              <a:t>anonyme</a:t>
            </a:r>
          </a:p>
          <a:p>
            <a:r>
              <a:rPr lang="fr-FR" dirty="0" smtClean="0"/>
              <a:t>attribut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94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1027" name="Picture 3" descr="C:\projets\independant\formation_android\imc_mai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3110"/>
            <a:ext cx="2862064" cy="4770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47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6 : Interface simples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XML VS Java</a:t>
            </a:r>
          </a:p>
          <a:p>
            <a:r>
              <a:rPr lang="fr-FR" dirty="0" smtClean="0"/>
              <a:t>Id</a:t>
            </a:r>
          </a:p>
          <a:p>
            <a:r>
              <a:rPr lang="fr-FR" dirty="0" err="1" smtClean="0"/>
              <a:t>Layouts</a:t>
            </a:r>
            <a:endParaRPr lang="fr-FR" dirty="0" smtClean="0"/>
          </a:p>
          <a:p>
            <a:pPr lvl="1"/>
            <a:r>
              <a:rPr lang="fr-FR" dirty="0" err="1" smtClean="0"/>
              <a:t>LinearLayout</a:t>
            </a:r>
            <a:endParaRPr lang="fr-FR" dirty="0" smtClean="0"/>
          </a:p>
          <a:p>
            <a:pPr lvl="1"/>
            <a:r>
              <a:rPr lang="fr-FR" dirty="0" err="1" smtClean="0"/>
              <a:t>RelativeLayout</a:t>
            </a:r>
            <a:endParaRPr lang="fr-FR" dirty="0" smtClean="0"/>
          </a:p>
          <a:p>
            <a:pPr lvl="1"/>
            <a:r>
              <a:rPr lang="fr-FR" dirty="0" err="1" smtClean="0"/>
              <a:t>FrameLayout</a:t>
            </a:r>
            <a:endParaRPr lang="fr-FR" dirty="0" smtClean="0"/>
          </a:p>
          <a:p>
            <a:pPr lvl="1"/>
            <a:r>
              <a:rPr lang="fr-FR" dirty="0" err="1" smtClean="0"/>
              <a:t>TableLayout</a:t>
            </a:r>
            <a:endParaRPr lang="fr-FR" dirty="0" smtClean="0"/>
          </a:p>
          <a:p>
            <a:pPr lvl="1"/>
            <a:r>
              <a:rPr lang="fr-FR" dirty="0" err="1" smtClean="0"/>
              <a:t>GridLayout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66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LinearLayout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>
                <a:hlinkClick r:id="rId3"/>
              </a:rPr>
              <a:t>http://</a:t>
            </a:r>
            <a:r>
              <a:rPr lang="fr-FR" sz="1800" dirty="0" smtClean="0">
                <a:hlinkClick r:id="rId3"/>
              </a:rPr>
              <a:t>developer.android.com/guide/topics/ui/layout/linear.html</a:t>
            </a:r>
            <a:endParaRPr lang="fr-FR" sz="1800" dirty="0" smtClean="0"/>
          </a:p>
          <a:p>
            <a:r>
              <a:rPr lang="fr-FR" sz="1800" dirty="0">
                <a:hlinkClick r:id="rId4"/>
              </a:rPr>
              <a:t>http://</a:t>
            </a:r>
            <a:r>
              <a:rPr lang="fr-FR" sz="1800" dirty="0" smtClean="0">
                <a:hlinkClick r:id="rId4"/>
              </a:rPr>
              <a:t>openclassrooms.com/courses/creez-des-applications-pour-android/organiser-son-interface-avec-des-layouts</a:t>
            </a:r>
            <a:endParaRPr lang="fr-FR" sz="1800" dirty="0" smtClean="0"/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760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  <p:sp>
        <p:nvSpPr>
          <p:cNvPr id="6" name="AutoShape 4" descr="Les deux boutons prennent toute la larg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4" name="Picture 6" descr="Les deux boutons prennent toute la large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79" y="1556792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Le premier bouton fait toute la hauteur, on ne voit donc pas le deuxième bout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128" y="1556792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Les deux boutons prennent uniquement la place nécessaire en hauteur et en largeu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408" y="1556791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15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3074" name="Picture 2" descr="Le premier bouton prend uniquement la place nécessaire et le deuxième toute la haute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976" y="1628800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rois boutons placés différem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256" y="1628800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54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Chapitre 1 : La base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 smtClean="0"/>
              <a:t>Présentation</a:t>
            </a:r>
          </a:p>
          <a:p>
            <a:r>
              <a:rPr lang="fr-FR" sz="2200" dirty="0" smtClean="0"/>
              <a:t>Historique:</a:t>
            </a:r>
          </a:p>
          <a:p>
            <a:pPr lvl="1"/>
            <a:r>
              <a:rPr lang="fr-FR" sz="2000" dirty="0" smtClean="0">
                <a:hlinkClick r:id="rId3"/>
              </a:rPr>
              <a:t>http://fr.wikipedia.org/wiki/Historique_des_versions_d'Android</a:t>
            </a:r>
            <a:endParaRPr lang="fr-FR" sz="2000" dirty="0" smtClean="0"/>
          </a:p>
          <a:p>
            <a:pPr lvl="1"/>
            <a:r>
              <a:rPr lang="fr-FR" sz="2000" dirty="0" smtClean="0">
                <a:hlinkClick r:id="rId4"/>
              </a:rPr>
              <a:t>http://www.android.com/versions/lollipop-5-0/</a:t>
            </a:r>
            <a:endParaRPr lang="fr-FR" sz="2000" dirty="0" smtClean="0"/>
          </a:p>
          <a:p>
            <a:pPr lvl="1"/>
            <a:r>
              <a:rPr lang="fr-FR" sz="2000" dirty="0" smtClean="0">
                <a:hlinkClick r:id="rId5"/>
              </a:rPr>
              <a:t>https://developer.android.com/about/dashboards/index.html</a:t>
            </a:r>
            <a:endParaRPr lang="fr-FR" sz="2000" dirty="0" smtClean="0"/>
          </a:p>
          <a:p>
            <a:r>
              <a:rPr lang="fr-FR" sz="2200" dirty="0" smtClean="0"/>
              <a:t>Google </a:t>
            </a:r>
            <a:r>
              <a:rPr lang="fr-FR" sz="2200" dirty="0" err="1" smtClean="0"/>
              <a:t>play</a:t>
            </a:r>
            <a:r>
              <a:rPr lang="fr-FR" sz="2200" dirty="0" smtClean="0"/>
              <a:t>: </a:t>
            </a:r>
            <a:r>
              <a:rPr lang="fr-FR" sz="2000" dirty="0" smtClean="0">
                <a:hlinkClick r:id="rId6"/>
              </a:rPr>
              <a:t>https://play.google.com/apps/publish</a:t>
            </a:r>
            <a:endParaRPr lang="fr-FR" sz="2000" dirty="0" smtClean="0"/>
          </a:p>
          <a:p>
            <a:r>
              <a:rPr lang="fr-FR" sz="2200" dirty="0" smtClean="0"/>
              <a:t>Documentation: </a:t>
            </a:r>
            <a:r>
              <a:rPr lang="fr-FR" sz="2000" dirty="0" smtClean="0">
                <a:hlinkClick r:id="rId7"/>
              </a:rPr>
              <a:t>http://developer.android.com/index.html</a:t>
            </a:r>
            <a:endParaRPr lang="fr-FR" sz="2000" dirty="0" smtClean="0"/>
          </a:p>
          <a:p>
            <a:r>
              <a:rPr lang="fr-FR" sz="2200" dirty="0" smtClean="0"/>
              <a:t>Présentation complète : </a:t>
            </a:r>
            <a:r>
              <a:rPr lang="fr-FR" sz="2000" dirty="0" smtClean="0">
                <a:hlinkClick r:id="rId8"/>
              </a:rPr>
              <a:t>http://fr.slideshare.net/FranckSimon/android-13</a:t>
            </a:r>
            <a:endParaRPr lang="fr-FR" sz="2000" dirty="0" smtClean="0"/>
          </a:p>
          <a:p>
            <a:r>
              <a:rPr lang="fr-FR" sz="2200" dirty="0" smtClean="0"/>
              <a:t>Cours en ligne : </a:t>
            </a:r>
            <a:r>
              <a:rPr lang="fr-FR" sz="2000" dirty="0" smtClean="0">
                <a:hlinkClick r:id="rId9"/>
              </a:rPr>
              <a:t>http://android.developpez.com/cours/</a:t>
            </a:r>
            <a:endParaRPr lang="fr-FR" sz="2000" dirty="0" smtClean="0"/>
          </a:p>
          <a:p>
            <a:r>
              <a:rPr lang="fr-FR" sz="2200" dirty="0" smtClean="0"/>
              <a:t>Livre de référence : </a:t>
            </a:r>
            <a:r>
              <a:rPr lang="fr-FR" sz="2000" dirty="0" smtClean="0">
                <a:hlinkClick r:id="rId10"/>
              </a:rPr>
              <a:t>http://www.editions-eni.fr/livres/android-guide-de-developpement-d-applications-java-pour-smartphones-et-tablettes-2ieme-edition/.e32c3872b3834d94cd0aa9ca5713d120.html</a:t>
            </a:r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904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RelativeLayout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4098" name="Picture 2" descr="Deux vues sont empilé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40" y="1988840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n haut à gauche, deux TextView se superpose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128" y="1988840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Les TextView sont bien placé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0416" y="1988839"/>
            <a:ext cx="228600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18838" y="1484784"/>
            <a:ext cx="6459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linkClick r:id="rId6"/>
              </a:rPr>
              <a:t>http://</a:t>
            </a:r>
            <a:r>
              <a:rPr lang="fr-FR" dirty="0" smtClean="0">
                <a:hlinkClick r:id="rId6"/>
              </a:rPr>
              <a:t>developer.android.com/guide/topics/ui/layout/relative.html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287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Implémentation de l’application</a:t>
            </a:r>
            <a:br>
              <a:rPr lang="fr-FR" dirty="0" smtClean="0"/>
            </a:br>
            <a:r>
              <a:rPr lang="fr-FR" dirty="0" smtClean="0"/>
              <a:t>IMC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Action </a:t>
            </a:r>
            <a:r>
              <a:rPr lang="fr-FR" dirty="0" smtClean="0"/>
              <a:t>boutons</a:t>
            </a:r>
          </a:p>
          <a:p>
            <a:r>
              <a:rPr lang="fr-FR" dirty="0" smtClean="0"/>
              <a:t>Récupération des valeurs texte</a:t>
            </a:r>
          </a:p>
          <a:p>
            <a:r>
              <a:rPr lang="fr-FR" dirty="0" smtClean="0"/>
              <a:t>Récupération valeur radio bouton</a:t>
            </a:r>
          </a:p>
          <a:p>
            <a:r>
              <a:rPr lang="fr-FR" dirty="0" smtClean="0"/>
              <a:t>Récupération valeur </a:t>
            </a:r>
            <a:r>
              <a:rPr lang="fr-FR" dirty="0" err="1" smtClean="0"/>
              <a:t>checkbox</a:t>
            </a:r>
            <a:endParaRPr lang="fr-FR" dirty="0" smtClean="0"/>
          </a:p>
          <a:p>
            <a:r>
              <a:rPr lang="fr-FR" dirty="0" smtClean="0"/>
              <a:t>Ecoute champ texte</a:t>
            </a:r>
          </a:p>
          <a:p>
            <a:r>
              <a:rPr lang="fr-FR" dirty="0" smtClean="0"/>
              <a:t>Vérifications des valeurs entrées</a:t>
            </a:r>
          </a:p>
          <a:p>
            <a:r>
              <a:rPr lang="fr-FR" dirty="0" smtClean="0"/>
              <a:t>Formater le résultat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90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TableLayout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5122" name="Picture 2" descr="Le contenu est organisé en table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60526"/>
            <a:ext cx="499110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0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ScrollView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Faire défiler notre interface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42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Chapitre 6 : Interface </a:t>
            </a:r>
            <a:r>
              <a:rPr lang="fr-FR" dirty="0" smtClean="0"/>
              <a:t>simples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Ressources</a:t>
            </a:r>
          </a:p>
          <a:p>
            <a:pPr lvl="1"/>
            <a:r>
              <a:rPr lang="fr-FR" dirty="0" err="1" smtClean="0"/>
              <a:t>Drawable</a:t>
            </a:r>
            <a:endParaRPr lang="fr-FR" dirty="0" smtClean="0"/>
          </a:p>
          <a:p>
            <a:pPr lvl="1"/>
            <a:r>
              <a:rPr lang="fr-FR" dirty="0" smtClean="0"/>
              <a:t>Values</a:t>
            </a:r>
          </a:p>
          <a:p>
            <a:pPr lvl="2"/>
            <a:r>
              <a:rPr lang="fr-FR" dirty="0" smtClean="0"/>
              <a:t>strings.xml</a:t>
            </a:r>
          </a:p>
          <a:p>
            <a:pPr lvl="3"/>
            <a:r>
              <a:rPr lang="fr-FR" dirty="0" err="1" smtClean="0"/>
              <a:t>Plurals</a:t>
            </a:r>
            <a:r>
              <a:rPr lang="fr-FR" dirty="0" smtClean="0"/>
              <a:t>, </a:t>
            </a:r>
            <a:r>
              <a:rPr lang="fr-FR" dirty="0" err="1" smtClean="0"/>
              <a:t>getQuantityString</a:t>
            </a:r>
            <a:endParaRPr lang="fr-FR" dirty="0" smtClean="0"/>
          </a:p>
          <a:p>
            <a:pPr lvl="3"/>
            <a:r>
              <a:rPr lang="fr-FR" dirty="0" smtClean="0"/>
              <a:t>Arguments</a:t>
            </a:r>
          </a:p>
          <a:p>
            <a:pPr lvl="3"/>
            <a:r>
              <a:rPr lang="fr-FR" dirty="0" smtClean="0"/>
              <a:t>HTML</a:t>
            </a:r>
          </a:p>
          <a:p>
            <a:pPr lvl="3"/>
            <a:r>
              <a:rPr lang="fr-FR" dirty="0" smtClean="0"/>
              <a:t>Tableaux</a:t>
            </a:r>
          </a:p>
          <a:p>
            <a:pPr lvl="2"/>
            <a:r>
              <a:rPr lang="fr-FR" dirty="0" smtClean="0"/>
              <a:t>dimens.xml</a:t>
            </a:r>
          </a:p>
          <a:p>
            <a:pPr lvl="3"/>
            <a:r>
              <a:rPr lang="fr-FR" dirty="0"/>
              <a:t>p</a:t>
            </a:r>
            <a:r>
              <a:rPr lang="fr-FR" dirty="0" smtClean="0"/>
              <a:t>x, in, pt, </a:t>
            </a:r>
            <a:r>
              <a:rPr lang="fr-FR" dirty="0" err="1" smtClean="0"/>
              <a:t>dp</a:t>
            </a:r>
            <a:r>
              <a:rPr lang="fr-FR" dirty="0" smtClean="0"/>
              <a:t>, </a:t>
            </a:r>
            <a:r>
              <a:rPr lang="fr-FR" dirty="0" err="1" smtClean="0"/>
              <a:t>sp</a:t>
            </a:r>
            <a:endParaRPr lang="fr-FR" dirty="0" smtClean="0"/>
          </a:p>
          <a:p>
            <a:pPr lvl="2"/>
            <a:r>
              <a:rPr lang="fr-FR" dirty="0" smtClean="0"/>
              <a:t>colors.xml</a:t>
            </a:r>
          </a:p>
          <a:p>
            <a:pPr lvl="3"/>
            <a:r>
              <a:rPr lang="fr-FR" dirty="0" smtClean="0"/>
              <a:t>#RGB, #RRGGBB, #ARGB, #AARRGGBB</a:t>
            </a:r>
          </a:p>
          <a:p>
            <a:pPr lvl="2"/>
            <a:r>
              <a:rPr lang="fr-FR" dirty="0" smtClean="0"/>
              <a:t>styles.xml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543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Test format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1026" name="Picture 2" descr="C:\projets\independant\formation_android\test_forma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772816"/>
            <a:ext cx="2286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60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Chapitre 6 : Interface simples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Éléments graphiques</a:t>
            </a:r>
          </a:p>
          <a:p>
            <a:pPr lvl="1"/>
            <a:r>
              <a:rPr lang="fr-FR" dirty="0" smtClean="0"/>
              <a:t>Liste de choix : </a:t>
            </a:r>
            <a:r>
              <a:rPr lang="fr-FR" sz="1400" dirty="0">
                <a:hlinkClick r:id="rId3"/>
              </a:rPr>
              <a:t>http://developer.android.com/guide/topics/ui/controls/spinner.html</a:t>
            </a:r>
            <a:endParaRPr lang="fr-FR" sz="1400" dirty="0" smtClean="0"/>
          </a:p>
          <a:p>
            <a:pPr lvl="1"/>
            <a:r>
              <a:rPr lang="fr-FR" dirty="0" smtClean="0"/>
              <a:t>Barre de progression</a:t>
            </a:r>
          </a:p>
          <a:p>
            <a:pPr lvl="1"/>
            <a:r>
              <a:rPr lang="fr-FR" dirty="0" smtClean="0"/>
              <a:t>Notation (étoiles)</a:t>
            </a:r>
          </a:p>
          <a:p>
            <a:pPr lvl="1"/>
            <a:r>
              <a:rPr lang="fr-FR" dirty="0" smtClean="0"/>
              <a:t>Date et heure</a:t>
            </a:r>
          </a:p>
          <a:p>
            <a:pPr lvl="1"/>
            <a:r>
              <a:rPr lang="fr-FR" dirty="0" err="1"/>
              <a:t>WebView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14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Chapitre 6 : Interface simples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Barre d’actions: </a:t>
            </a:r>
            <a:r>
              <a:rPr lang="fr-FR" dirty="0" err="1" smtClean="0"/>
              <a:t>ActionBar</a:t>
            </a:r>
            <a:r>
              <a:rPr lang="fr-FR" dirty="0" smtClean="0"/>
              <a:t>/Menu</a:t>
            </a:r>
          </a:p>
          <a:p>
            <a:pPr lvl="1"/>
            <a:r>
              <a:rPr lang="fr-FR" dirty="0" smtClean="0"/>
              <a:t>menu.xml</a:t>
            </a:r>
          </a:p>
          <a:p>
            <a:pPr lvl="1"/>
            <a:r>
              <a:rPr lang="fr-FR" dirty="0" err="1" smtClean="0"/>
              <a:t>onCreateOptionsMenu</a:t>
            </a:r>
            <a:endParaRPr lang="fr-FR" dirty="0" smtClean="0"/>
          </a:p>
          <a:p>
            <a:pPr lvl="1"/>
            <a:r>
              <a:rPr lang="fr-FR" dirty="0" err="1" smtClean="0"/>
              <a:t>onOptionsItemSelected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197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Chapitre </a:t>
            </a:r>
            <a:r>
              <a:rPr lang="fr-FR" dirty="0" smtClean="0"/>
              <a:t>7 </a:t>
            </a:r>
            <a:r>
              <a:rPr lang="fr-FR" dirty="0"/>
              <a:t>: </a:t>
            </a:r>
            <a:r>
              <a:rPr lang="fr-FR" dirty="0" smtClean="0"/>
              <a:t>Communications vues/applications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Intent</a:t>
            </a:r>
            <a:r>
              <a:rPr lang="fr-FR" dirty="0" smtClean="0"/>
              <a:t> (interne)</a:t>
            </a:r>
            <a:endParaRPr lang="fr-FR" dirty="0"/>
          </a:p>
          <a:p>
            <a:pPr lvl="1"/>
            <a:r>
              <a:rPr lang="fr-FR" dirty="0" err="1" smtClean="0"/>
              <a:t>startActivity</a:t>
            </a:r>
            <a:endParaRPr lang="fr-FR" dirty="0" smtClean="0"/>
          </a:p>
          <a:p>
            <a:pPr lvl="1"/>
            <a:r>
              <a:rPr lang="fr-FR" dirty="0" err="1" smtClean="0"/>
              <a:t>startActivityForResult</a:t>
            </a:r>
            <a:endParaRPr lang="fr-FR" dirty="0" smtClean="0"/>
          </a:p>
          <a:p>
            <a:r>
              <a:rPr lang="fr-FR" dirty="0" err="1" smtClean="0"/>
              <a:t>Intent</a:t>
            </a:r>
            <a:r>
              <a:rPr lang="fr-FR" dirty="0" smtClean="0"/>
              <a:t> (externe)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301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404664"/>
            <a:ext cx="5299399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Activity1</a:t>
            </a:r>
          </a:p>
          <a:p>
            <a:r>
              <a:rPr lang="en-US" sz="1200" dirty="0"/>
              <a:t>Intent intent=</a:t>
            </a:r>
            <a:r>
              <a:rPr lang="en-US" sz="1200" b="1" dirty="0"/>
              <a:t>new</a:t>
            </a:r>
            <a:r>
              <a:rPr lang="en-US" sz="1200" dirty="0"/>
              <a:t> Intent(</a:t>
            </a:r>
            <a:r>
              <a:rPr lang="en-US" sz="1200" dirty="0" err="1"/>
              <a:t>MainActivity.</a:t>
            </a:r>
            <a:r>
              <a:rPr lang="en-US" sz="1200" b="1" dirty="0" err="1"/>
              <a:t>this</a:t>
            </a:r>
            <a:r>
              <a:rPr lang="en-US" sz="1200" dirty="0" err="1"/>
              <a:t>,SecondActivity.</a:t>
            </a:r>
            <a:r>
              <a:rPr lang="en-US" sz="1200" b="1" dirty="0" err="1"/>
              <a:t>class</a:t>
            </a:r>
            <a:r>
              <a:rPr lang="en-US" sz="1200" dirty="0"/>
              <a:t>);  </a:t>
            </a:r>
          </a:p>
          <a:p>
            <a:r>
              <a:rPr lang="en-US" sz="1200" dirty="0" err="1"/>
              <a:t>startActivityForResult</a:t>
            </a:r>
            <a:r>
              <a:rPr lang="en-US" sz="1200" dirty="0"/>
              <a:t>(intent, 2);// Activity is started with </a:t>
            </a:r>
            <a:r>
              <a:rPr lang="en-US" sz="1200" dirty="0" err="1"/>
              <a:t>requestCode</a:t>
            </a:r>
            <a:r>
              <a:rPr lang="en-US" sz="1200" dirty="0"/>
              <a:t> 2  </a:t>
            </a:r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    @</a:t>
            </a:r>
            <a:r>
              <a:rPr lang="fr-FR" sz="1200" dirty="0" err="1"/>
              <a:t>Override</a:t>
            </a:r>
            <a:r>
              <a:rPr lang="fr-FR" sz="1200" dirty="0"/>
              <a:t>  </a:t>
            </a:r>
          </a:p>
          <a:p>
            <a:r>
              <a:rPr lang="fr-FR" sz="1200" dirty="0"/>
              <a:t>       </a:t>
            </a:r>
            <a:r>
              <a:rPr lang="fr-FR" sz="1200" b="1" dirty="0" err="1"/>
              <a:t>protected</a:t>
            </a:r>
            <a:r>
              <a:rPr lang="fr-FR" sz="1200" dirty="0"/>
              <a:t> </a:t>
            </a:r>
            <a:r>
              <a:rPr lang="fr-FR" sz="1200" b="1" dirty="0" err="1"/>
              <a:t>void</a:t>
            </a:r>
            <a:r>
              <a:rPr lang="fr-FR" sz="1200" dirty="0"/>
              <a:t> </a:t>
            </a:r>
            <a:r>
              <a:rPr lang="fr-FR" sz="1200" dirty="0" err="1"/>
              <a:t>onActivityResult</a:t>
            </a:r>
            <a:r>
              <a:rPr lang="fr-FR" sz="1200" dirty="0"/>
              <a:t>(</a:t>
            </a:r>
            <a:r>
              <a:rPr lang="fr-FR" sz="1200" b="1" dirty="0" err="1"/>
              <a:t>int</a:t>
            </a:r>
            <a:r>
              <a:rPr lang="fr-FR" sz="1200" dirty="0"/>
              <a:t> </a:t>
            </a:r>
            <a:r>
              <a:rPr lang="fr-FR" sz="1200" dirty="0" err="1"/>
              <a:t>requestCode</a:t>
            </a:r>
            <a:r>
              <a:rPr lang="fr-FR" sz="1200" dirty="0"/>
              <a:t>, </a:t>
            </a:r>
            <a:r>
              <a:rPr lang="fr-FR" sz="1200" b="1" dirty="0" err="1"/>
              <a:t>int</a:t>
            </a:r>
            <a:r>
              <a:rPr lang="fr-FR" sz="1200" dirty="0"/>
              <a:t> </a:t>
            </a:r>
            <a:r>
              <a:rPr lang="fr-FR" sz="1200" dirty="0" err="1"/>
              <a:t>resultCode</a:t>
            </a:r>
            <a:r>
              <a:rPr lang="fr-FR" sz="1200" dirty="0"/>
              <a:t>, </a:t>
            </a:r>
            <a:r>
              <a:rPr lang="fr-FR" sz="1200" dirty="0" err="1"/>
              <a:t>Intent</a:t>
            </a:r>
            <a:r>
              <a:rPr lang="fr-FR" sz="1200" dirty="0"/>
              <a:t> data)  </a:t>
            </a:r>
          </a:p>
          <a:p>
            <a:r>
              <a:rPr lang="fr-FR" sz="1200" dirty="0"/>
              <a:t>       {  </a:t>
            </a:r>
          </a:p>
          <a:p>
            <a:r>
              <a:rPr lang="fr-FR" sz="1200" dirty="0"/>
              <a:t>                 </a:t>
            </a:r>
            <a:r>
              <a:rPr lang="fr-FR" sz="1200" b="1" dirty="0" err="1"/>
              <a:t>super</a:t>
            </a:r>
            <a:r>
              <a:rPr lang="fr-FR" sz="1200" dirty="0" err="1"/>
              <a:t>.onActivityResult</a:t>
            </a:r>
            <a:r>
              <a:rPr lang="fr-FR" sz="1200" dirty="0"/>
              <a:t>(</a:t>
            </a:r>
            <a:r>
              <a:rPr lang="fr-FR" sz="1200" dirty="0" err="1"/>
              <a:t>requestCode</a:t>
            </a:r>
            <a:r>
              <a:rPr lang="fr-FR" sz="1200" dirty="0"/>
              <a:t>, </a:t>
            </a:r>
            <a:r>
              <a:rPr lang="fr-FR" sz="1200" dirty="0" err="1"/>
              <a:t>resultCode</a:t>
            </a:r>
            <a:r>
              <a:rPr lang="fr-FR" sz="1200" dirty="0"/>
              <a:t>, data); 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1200" dirty="0"/>
              <a:t>if (</a:t>
            </a:r>
            <a:r>
              <a:rPr lang="fr-FR" sz="1200" dirty="0" err="1"/>
              <a:t>resultCode</a:t>
            </a:r>
            <a:r>
              <a:rPr lang="fr-FR" sz="1200" dirty="0"/>
              <a:t> == RESULT_OK) </a:t>
            </a:r>
            <a:r>
              <a:rPr lang="fr-FR" sz="1200" dirty="0" smtClean="0"/>
              <a:t>{</a:t>
            </a:r>
          </a:p>
          <a:p>
            <a:endParaRPr lang="fr-FR" sz="1200" dirty="0"/>
          </a:p>
          <a:p>
            <a:r>
              <a:rPr lang="fr-FR" sz="1200" dirty="0"/>
              <a:t>                  // check if the </a:t>
            </a:r>
            <a:r>
              <a:rPr lang="fr-FR" sz="1200" dirty="0" err="1"/>
              <a:t>request</a:t>
            </a:r>
            <a:r>
              <a:rPr lang="fr-FR" sz="1200" dirty="0"/>
              <a:t> code </a:t>
            </a:r>
            <a:r>
              <a:rPr lang="fr-FR" sz="1200" dirty="0" err="1"/>
              <a:t>is</a:t>
            </a:r>
            <a:r>
              <a:rPr lang="fr-FR" sz="1200" dirty="0"/>
              <a:t> </a:t>
            </a:r>
            <a:r>
              <a:rPr lang="fr-FR" sz="1200" dirty="0" err="1"/>
              <a:t>same</a:t>
            </a:r>
            <a:r>
              <a:rPr lang="fr-FR" sz="1200" dirty="0"/>
              <a:t> as </a:t>
            </a:r>
            <a:r>
              <a:rPr lang="fr-FR" sz="1200" dirty="0" err="1"/>
              <a:t>what</a:t>
            </a:r>
            <a:r>
              <a:rPr lang="fr-FR" sz="1200" dirty="0"/>
              <a:t> </a:t>
            </a:r>
            <a:r>
              <a:rPr lang="fr-FR" sz="1200" dirty="0" err="1"/>
              <a:t>is</a:t>
            </a:r>
            <a:r>
              <a:rPr lang="fr-FR" sz="1200" dirty="0"/>
              <a:t> </a:t>
            </a:r>
            <a:r>
              <a:rPr lang="fr-FR" sz="1200" dirty="0" err="1"/>
              <a:t>passed</a:t>
            </a:r>
            <a:r>
              <a:rPr lang="fr-FR" sz="1200" dirty="0"/>
              <a:t>  </a:t>
            </a:r>
            <a:r>
              <a:rPr lang="fr-FR" sz="1200" dirty="0" err="1"/>
              <a:t>here</a:t>
            </a:r>
            <a:r>
              <a:rPr lang="fr-FR" sz="1200" dirty="0"/>
              <a:t> </a:t>
            </a:r>
            <a:r>
              <a:rPr lang="fr-FR" sz="1200" dirty="0" err="1"/>
              <a:t>it</a:t>
            </a:r>
            <a:r>
              <a:rPr lang="fr-FR" sz="1200" dirty="0"/>
              <a:t> </a:t>
            </a:r>
            <a:r>
              <a:rPr lang="fr-FR" sz="1200" dirty="0" err="1"/>
              <a:t>is</a:t>
            </a:r>
            <a:r>
              <a:rPr lang="fr-FR" sz="1200" dirty="0"/>
              <a:t> 2  </a:t>
            </a:r>
          </a:p>
          <a:p>
            <a:r>
              <a:rPr lang="fr-FR" sz="1200" dirty="0"/>
              <a:t>                   </a:t>
            </a:r>
            <a:r>
              <a:rPr lang="fr-FR" sz="1200" b="1" dirty="0"/>
              <a:t>if</a:t>
            </a:r>
            <a:r>
              <a:rPr lang="fr-FR" sz="1200" dirty="0"/>
              <a:t>(</a:t>
            </a:r>
            <a:r>
              <a:rPr lang="fr-FR" sz="1200" dirty="0" err="1"/>
              <a:t>requestCode</a:t>
            </a:r>
            <a:r>
              <a:rPr lang="fr-FR" sz="1200" dirty="0"/>
              <a:t>==2)  </a:t>
            </a:r>
          </a:p>
          <a:p>
            <a:r>
              <a:rPr lang="fr-FR" sz="1200" dirty="0"/>
              <a:t>                         {  </a:t>
            </a:r>
          </a:p>
          <a:p>
            <a:r>
              <a:rPr lang="fr-FR" sz="1200" dirty="0"/>
              <a:t>                            String message=</a:t>
            </a:r>
            <a:r>
              <a:rPr lang="fr-FR" sz="1200" dirty="0" err="1"/>
              <a:t>data.getStringExtra</a:t>
            </a:r>
            <a:r>
              <a:rPr lang="fr-FR" sz="1200" dirty="0"/>
              <a:t>("MESSAGE");   </a:t>
            </a:r>
          </a:p>
          <a:p>
            <a:r>
              <a:rPr lang="fr-FR" sz="1200" dirty="0"/>
              <a:t>                            textView1.setText(message);  </a:t>
            </a:r>
          </a:p>
          <a:p>
            <a:r>
              <a:rPr lang="fr-FR" sz="1200" dirty="0"/>
              <a:t>                         }  </a:t>
            </a:r>
          </a:p>
          <a:p>
            <a:r>
              <a:rPr lang="fr-FR" sz="1200" dirty="0" smtClean="0"/>
              <a:t>}</a:t>
            </a:r>
          </a:p>
          <a:p>
            <a:r>
              <a:rPr lang="fr-FR" sz="1200" dirty="0"/>
              <a:t>     }  </a:t>
            </a:r>
          </a:p>
          <a:p>
            <a:r>
              <a:rPr lang="fr-FR" sz="1200" dirty="0"/>
              <a:t>    @</a:t>
            </a:r>
            <a:r>
              <a:rPr lang="fr-FR" sz="1200" dirty="0" err="1"/>
              <a:t>Override</a:t>
            </a:r>
            <a:r>
              <a:rPr lang="fr-FR" sz="1200" dirty="0"/>
              <a:t>  </a:t>
            </a:r>
          </a:p>
          <a:p>
            <a:r>
              <a:rPr lang="fr-FR" sz="1200" dirty="0"/>
              <a:t>    </a:t>
            </a:r>
            <a:r>
              <a:rPr lang="fr-FR" sz="1200" b="1" dirty="0"/>
              <a:t>public</a:t>
            </a:r>
            <a:r>
              <a:rPr lang="fr-FR" sz="1200" dirty="0"/>
              <a:t> </a:t>
            </a:r>
            <a:r>
              <a:rPr lang="fr-FR" sz="1200" b="1" dirty="0" err="1"/>
              <a:t>boolean</a:t>
            </a:r>
            <a:r>
              <a:rPr lang="fr-FR" sz="1200" dirty="0"/>
              <a:t> </a:t>
            </a:r>
            <a:r>
              <a:rPr lang="fr-FR" sz="1200" dirty="0" err="1"/>
              <a:t>onCreateOptionsMenu</a:t>
            </a:r>
            <a:r>
              <a:rPr lang="fr-FR" sz="1200" dirty="0"/>
              <a:t>(Menu </a:t>
            </a:r>
            <a:r>
              <a:rPr lang="fr-FR" sz="1200" dirty="0" err="1"/>
              <a:t>menu</a:t>
            </a:r>
            <a:r>
              <a:rPr lang="fr-FR" sz="1200" dirty="0"/>
              <a:t>) {  </a:t>
            </a:r>
          </a:p>
          <a:p>
            <a:r>
              <a:rPr lang="fr-FR" sz="1200" dirty="0"/>
              <a:t>        // </a:t>
            </a:r>
            <a:r>
              <a:rPr lang="fr-FR" sz="1200" dirty="0" err="1"/>
              <a:t>Inflate</a:t>
            </a:r>
            <a:r>
              <a:rPr lang="fr-FR" sz="1200" dirty="0"/>
              <a:t> the menu; </a:t>
            </a:r>
            <a:r>
              <a:rPr lang="fr-FR" sz="1200" dirty="0" err="1"/>
              <a:t>this</a:t>
            </a:r>
            <a:r>
              <a:rPr lang="fr-FR" sz="1200" dirty="0"/>
              <a:t> </a:t>
            </a:r>
            <a:r>
              <a:rPr lang="fr-FR" sz="1200" dirty="0" err="1"/>
              <a:t>adds</a:t>
            </a:r>
            <a:r>
              <a:rPr lang="fr-FR" sz="1200" dirty="0"/>
              <a:t> items to the action bar if </a:t>
            </a:r>
            <a:r>
              <a:rPr lang="fr-FR" sz="1200" dirty="0" err="1"/>
              <a:t>it</a:t>
            </a:r>
            <a:r>
              <a:rPr lang="fr-FR" sz="1200" dirty="0"/>
              <a:t> </a:t>
            </a:r>
            <a:r>
              <a:rPr lang="fr-FR" sz="1200" dirty="0" err="1"/>
              <a:t>is</a:t>
            </a:r>
            <a:r>
              <a:rPr lang="fr-FR" sz="1200" dirty="0"/>
              <a:t> </a:t>
            </a:r>
            <a:r>
              <a:rPr lang="fr-FR" sz="1200" dirty="0" err="1"/>
              <a:t>present</a:t>
            </a:r>
            <a:r>
              <a:rPr lang="fr-FR" sz="1200" dirty="0"/>
              <a:t>.  </a:t>
            </a:r>
          </a:p>
          <a:p>
            <a:r>
              <a:rPr lang="fr-FR" sz="1200" dirty="0"/>
              <a:t>        </a:t>
            </a:r>
            <a:r>
              <a:rPr lang="fr-FR" sz="1200" dirty="0" err="1"/>
              <a:t>getMenuInflater</a:t>
            </a:r>
            <a:r>
              <a:rPr lang="fr-FR" sz="1200" dirty="0"/>
              <a:t>().</a:t>
            </a:r>
            <a:r>
              <a:rPr lang="fr-FR" sz="1200" dirty="0" err="1"/>
              <a:t>inflate</a:t>
            </a:r>
            <a:r>
              <a:rPr lang="fr-FR" sz="1200" dirty="0"/>
              <a:t>(</a:t>
            </a:r>
            <a:r>
              <a:rPr lang="fr-FR" sz="1200" dirty="0" err="1"/>
              <a:t>R.menu.main</a:t>
            </a:r>
            <a:r>
              <a:rPr lang="fr-FR" sz="1200" dirty="0"/>
              <a:t>, menu);  </a:t>
            </a:r>
          </a:p>
          <a:p>
            <a:r>
              <a:rPr lang="fr-FR" sz="1200" dirty="0"/>
              <a:t>        </a:t>
            </a:r>
            <a:r>
              <a:rPr lang="fr-FR" sz="1200" b="1" dirty="0"/>
              <a:t>return</a:t>
            </a:r>
            <a:r>
              <a:rPr lang="fr-FR" sz="1200" dirty="0"/>
              <a:t> </a:t>
            </a:r>
            <a:r>
              <a:rPr lang="fr-FR" sz="1200" b="1" dirty="0" err="1"/>
              <a:t>true</a:t>
            </a:r>
            <a:r>
              <a:rPr lang="fr-FR" sz="1200" dirty="0"/>
              <a:t>;  </a:t>
            </a:r>
          </a:p>
          <a:p>
            <a:r>
              <a:rPr lang="fr-FR" sz="1200" dirty="0"/>
              <a:t>    }  </a:t>
            </a:r>
          </a:p>
          <a:p>
            <a:r>
              <a:rPr lang="fr-FR" sz="1200" dirty="0"/>
              <a:t>}</a:t>
            </a:r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Activity2</a:t>
            </a:r>
          </a:p>
          <a:p>
            <a:r>
              <a:rPr lang="fr-FR" sz="1200" dirty="0"/>
              <a:t>String message=editText1.getText().</a:t>
            </a:r>
            <a:r>
              <a:rPr lang="fr-FR" sz="1200" dirty="0" err="1"/>
              <a:t>toString</a:t>
            </a:r>
            <a:r>
              <a:rPr lang="fr-FR" sz="1200" dirty="0"/>
              <a:t>();  </a:t>
            </a:r>
          </a:p>
          <a:p>
            <a:r>
              <a:rPr lang="fr-FR" sz="1200" dirty="0"/>
              <a:t>                    </a:t>
            </a:r>
            <a:r>
              <a:rPr lang="fr-FR" sz="1200" dirty="0" err="1"/>
              <a:t>Intent</a:t>
            </a:r>
            <a:r>
              <a:rPr lang="fr-FR" sz="1200" dirty="0"/>
              <a:t> </a:t>
            </a:r>
            <a:r>
              <a:rPr lang="fr-FR" sz="1200" dirty="0" err="1"/>
              <a:t>intent</a:t>
            </a:r>
            <a:r>
              <a:rPr lang="fr-FR" sz="1200" dirty="0"/>
              <a:t>=</a:t>
            </a:r>
            <a:r>
              <a:rPr lang="fr-FR" sz="1200" b="1" dirty="0"/>
              <a:t>new</a:t>
            </a:r>
            <a:r>
              <a:rPr lang="fr-FR" sz="1200" dirty="0"/>
              <a:t> </a:t>
            </a:r>
            <a:r>
              <a:rPr lang="fr-FR" sz="1200" dirty="0" err="1"/>
              <a:t>Intent</a:t>
            </a:r>
            <a:r>
              <a:rPr lang="fr-FR" sz="1200" dirty="0"/>
              <a:t>();  </a:t>
            </a:r>
          </a:p>
          <a:p>
            <a:r>
              <a:rPr lang="fr-FR" sz="1200" dirty="0"/>
              <a:t>                    </a:t>
            </a:r>
            <a:r>
              <a:rPr lang="fr-FR" sz="1200" dirty="0" err="1"/>
              <a:t>intent.putExtra</a:t>
            </a:r>
            <a:r>
              <a:rPr lang="fr-FR" sz="1200" dirty="0"/>
              <a:t>("</a:t>
            </a:r>
            <a:r>
              <a:rPr lang="fr-FR" sz="1200" dirty="0" err="1"/>
              <a:t>MESSAGE",message</a:t>
            </a:r>
            <a:r>
              <a:rPr lang="fr-FR" sz="1200" dirty="0"/>
              <a:t>);  </a:t>
            </a:r>
          </a:p>
          <a:p>
            <a:r>
              <a:rPr lang="fr-FR" sz="1200" dirty="0"/>
              <a:t>                    </a:t>
            </a:r>
            <a:r>
              <a:rPr lang="fr-FR" sz="1200" dirty="0" err="1"/>
              <a:t>setResult</a:t>
            </a:r>
            <a:r>
              <a:rPr lang="fr-FR" sz="1200" dirty="0"/>
              <a:t>(2,intent);  </a:t>
            </a:r>
          </a:p>
          <a:p>
            <a:r>
              <a:rPr lang="fr-FR" sz="1200" dirty="0"/>
              <a:t>                    finish();//</a:t>
            </a:r>
            <a:r>
              <a:rPr lang="fr-FR" sz="1200" dirty="0" err="1"/>
              <a:t>finishing</a:t>
            </a:r>
            <a:r>
              <a:rPr lang="fr-FR" sz="1200" dirty="0"/>
              <a:t> </a:t>
            </a:r>
            <a:r>
              <a:rPr lang="fr-FR" sz="1200" dirty="0" err="1"/>
              <a:t>activity</a:t>
            </a:r>
            <a:r>
              <a:rPr lang="fr-FR" sz="1200" dirty="0"/>
              <a:t>  </a:t>
            </a:r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6360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2 : Installation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JDK: </a:t>
            </a:r>
            <a:r>
              <a:rPr lang="fr-FR" sz="1800" dirty="0" smtClean="0">
                <a:hlinkClick r:id="rId2"/>
              </a:rPr>
              <a:t>http</a:t>
            </a:r>
            <a:r>
              <a:rPr lang="fr-FR" sz="1800" dirty="0">
                <a:hlinkClick r:id="rId2"/>
              </a:rPr>
              <a:t>://</a:t>
            </a:r>
            <a:r>
              <a:rPr lang="fr-FR" sz="1800" dirty="0" smtClean="0">
                <a:hlinkClick r:id="rId2"/>
              </a:rPr>
              <a:t>www.oracle.com/technetwork/java/javase/downloads/index.html</a:t>
            </a:r>
            <a:endParaRPr lang="fr-FR" sz="1800" dirty="0" smtClean="0"/>
          </a:p>
          <a:p>
            <a:r>
              <a:rPr lang="fr-FR" dirty="0"/>
              <a:t>ADT : </a:t>
            </a:r>
            <a:r>
              <a:rPr lang="fr-FR" sz="2000" dirty="0">
                <a:hlinkClick r:id="rId3"/>
              </a:rPr>
              <a:t>http://</a:t>
            </a:r>
            <a:r>
              <a:rPr lang="fr-FR" sz="2000" dirty="0" smtClean="0">
                <a:hlinkClick r:id="rId3"/>
              </a:rPr>
              <a:t>developer.android.com/tools/help/adt.html</a:t>
            </a:r>
            <a:endParaRPr lang="fr-FR" sz="2000" dirty="0" smtClean="0"/>
          </a:p>
          <a:p>
            <a:r>
              <a:rPr lang="fr-FR" dirty="0" smtClean="0"/>
              <a:t>Android Studio : </a:t>
            </a:r>
            <a:r>
              <a:rPr lang="fr-FR" sz="2000" dirty="0">
                <a:hlinkClick r:id="rId4"/>
              </a:rPr>
              <a:t>http://</a:t>
            </a:r>
            <a:r>
              <a:rPr lang="fr-FR" sz="2000" dirty="0" smtClean="0">
                <a:hlinkClick r:id="rId4"/>
              </a:rPr>
              <a:t>developer.android.com/sdk/index.html</a:t>
            </a:r>
            <a:endParaRPr lang="fr-FR" sz="2000" dirty="0" smtClean="0"/>
          </a:p>
          <a:p>
            <a:r>
              <a:rPr lang="fr-FR" dirty="0"/>
              <a:t>Emulateur : </a:t>
            </a:r>
            <a:r>
              <a:rPr lang="fr-FR" sz="2000" dirty="0">
                <a:hlinkClick r:id="rId5"/>
              </a:rPr>
              <a:t>http://www.genymotion.com/</a:t>
            </a:r>
            <a:endParaRPr lang="fr-FR" sz="2000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92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8194" name="Picture 2" descr="http://www.chupa.ch/mywiki/images/thumb/c/cd/AtelierAndroidIntent.jpg/500px-AtelierAndroidInt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09" y="692696"/>
            <a:ext cx="7101167" cy="444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51520" y="260648"/>
            <a:ext cx="1060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/>
              <a:t>Intent</a:t>
            </a:r>
            <a:endParaRPr lang="fr-FR" sz="2800" dirty="0"/>
          </a:p>
        </p:txBody>
      </p:sp>
      <p:sp>
        <p:nvSpPr>
          <p:cNvPr id="10" name="ZoneTexte 9"/>
          <p:cNvSpPr txBox="1"/>
          <p:nvPr/>
        </p:nvSpPr>
        <p:spPr>
          <a:xfrm>
            <a:off x="35496" y="5949860"/>
            <a:ext cx="34403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Source : </a:t>
            </a:r>
            <a:r>
              <a:rPr lang="fr-FR" sz="800" dirty="0">
                <a:hlinkClick r:id="rId3"/>
              </a:rPr>
              <a:t>http://www.chupa.ch/mywiki/index.php?title=AtelierAndoroidNotify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9801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Chapitre 8 : Personnalisation et gestion </a:t>
            </a:r>
            <a:r>
              <a:rPr lang="fr-FR" dirty="0" smtClean="0"/>
              <a:t>d’évènements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Internationalisation</a:t>
            </a:r>
          </a:p>
          <a:p>
            <a:pPr lvl="1"/>
            <a:r>
              <a:rPr lang="fr-FR" dirty="0" smtClean="0"/>
              <a:t>Values</a:t>
            </a:r>
          </a:p>
          <a:p>
            <a:r>
              <a:rPr lang="fr-FR" dirty="0" smtClean="0"/>
              <a:t>Notifications</a:t>
            </a:r>
          </a:p>
          <a:p>
            <a:pPr lvl="1"/>
            <a:r>
              <a:rPr lang="fr-FR" dirty="0" smtClean="0"/>
              <a:t>Par défaut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3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Chapitre 8 : Personnalisation et gestion d’évènements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Rotation</a:t>
            </a:r>
          </a:p>
          <a:p>
            <a:pPr lvl="1"/>
            <a:r>
              <a:rPr lang="fr-FR" dirty="0" err="1" smtClean="0"/>
              <a:t>layout</a:t>
            </a:r>
            <a:r>
              <a:rPr lang="fr-FR" dirty="0" smtClean="0"/>
              <a:t>-land</a:t>
            </a:r>
          </a:p>
          <a:p>
            <a:pPr lvl="1"/>
            <a:r>
              <a:rPr lang="fr-FR" dirty="0" smtClean="0"/>
              <a:t>Bloquer</a:t>
            </a:r>
          </a:p>
          <a:p>
            <a:pPr lvl="1"/>
            <a:r>
              <a:rPr lang="fr-FR" dirty="0" smtClean="0"/>
              <a:t>Gérer manuellement</a:t>
            </a:r>
          </a:p>
          <a:p>
            <a:pPr lvl="2"/>
            <a:r>
              <a:rPr lang="fr-FR" dirty="0" err="1" smtClean="0"/>
              <a:t>configChanges</a:t>
            </a:r>
            <a:r>
              <a:rPr lang="fr-FR" dirty="0"/>
              <a:t>= </a:t>
            </a:r>
            <a:r>
              <a:rPr lang="fr-FR" dirty="0" smtClean="0"/>
              <a:t>"orientation</a:t>
            </a:r>
            <a:r>
              <a:rPr lang="fr-FR" dirty="0"/>
              <a:t> "</a:t>
            </a:r>
            <a:endParaRPr lang="fr-FR" dirty="0" smtClean="0"/>
          </a:p>
          <a:p>
            <a:pPr lvl="2"/>
            <a:r>
              <a:rPr lang="fr-FR" dirty="0" err="1" smtClean="0"/>
              <a:t>onConfigurationChanged</a:t>
            </a:r>
            <a:r>
              <a:rPr lang="fr-FR" dirty="0" smtClean="0"/>
              <a:t>()</a:t>
            </a:r>
          </a:p>
          <a:p>
            <a:pPr lvl="2"/>
            <a:r>
              <a:rPr lang="fr-FR" dirty="0" err="1" smtClean="0"/>
              <a:t>onSaveInstanceState</a:t>
            </a:r>
            <a:r>
              <a:rPr lang="fr-FR" dirty="0" smtClean="0"/>
              <a:t>/</a:t>
            </a:r>
            <a:r>
              <a:rPr lang="fr-FR" dirty="0"/>
              <a:t> </a:t>
            </a:r>
            <a:r>
              <a:rPr lang="fr-FR" dirty="0" err="1" smtClean="0"/>
              <a:t>onRestoreInstanceState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39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Chapitre </a:t>
            </a:r>
            <a:r>
              <a:rPr lang="fr-FR" dirty="0" smtClean="0"/>
              <a:t>9 </a:t>
            </a:r>
            <a:r>
              <a:rPr lang="fr-FR" dirty="0"/>
              <a:t>: </a:t>
            </a:r>
            <a:r>
              <a:rPr lang="fr-FR" dirty="0" smtClean="0"/>
              <a:t>Persistance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>
                <a:hlinkClick r:id="rId3"/>
              </a:rPr>
              <a:t>http://</a:t>
            </a:r>
            <a:r>
              <a:rPr lang="fr-FR" sz="2000" dirty="0" smtClean="0">
                <a:hlinkClick r:id="rId3"/>
              </a:rPr>
              <a:t>developer.android.com/guide/topics/data/data-storage.html</a:t>
            </a:r>
            <a:endParaRPr lang="fr-FR" sz="2000" dirty="0" smtClean="0"/>
          </a:p>
          <a:p>
            <a:r>
              <a:rPr lang="fr-FR" dirty="0" err="1" smtClean="0"/>
              <a:t>SharedPreferences</a:t>
            </a:r>
            <a:endParaRPr lang="fr-FR" dirty="0" smtClean="0"/>
          </a:p>
          <a:p>
            <a:r>
              <a:rPr lang="fr-FR" dirty="0" smtClean="0"/>
              <a:t>Stockage interne</a:t>
            </a:r>
          </a:p>
          <a:p>
            <a:r>
              <a:rPr lang="fr-FR" dirty="0"/>
              <a:t>Stockage </a:t>
            </a:r>
            <a:r>
              <a:rPr lang="fr-FR" dirty="0" smtClean="0"/>
              <a:t>externe (Carte SD)</a:t>
            </a:r>
          </a:p>
          <a:p>
            <a:r>
              <a:rPr lang="fr-FR" dirty="0" smtClean="0"/>
              <a:t>Fichiers partagés</a:t>
            </a:r>
          </a:p>
          <a:p>
            <a:r>
              <a:rPr lang="fr-FR" dirty="0" smtClean="0"/>
              <a:t>Base de donnée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087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Chapitre </a:t>
            </a:r>
            <a:r>
              <a:rPr lang="fr-FR" dirty="0" smtClean="0"/>
              <a:t>10 </a:t>
            </a:r>
            <a:r>
              <a:rPr lang="fr-FR" dirty="0"/>
              <a:t>: </a:t>
            </a:r>
            <a:r>
              <a:rPr lang="fr-FR" dirty="0" smtClean="0"/>
              <a:t>Tâches de fond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Test blocage</a:t>
            </a:r>
          </a:p>
          <a:p>
            <a:r>
              <a:rPr lang="fr-FR" dirty="0" err="1" smtClean="0">
                <a:solidFill>
                  <a:srgbClr val="92D050"/>
                </a:solidFill>
              </a:rPr>
              <a:t>AsynckTask</a:t>
            </a:r>
            <a:endParaRPr lang="fr-FR" dirty="0" smtClean="0">
              <a:solidFill>
                <a:srgbClr val="92D050"/>
              </a:solidFill>
            </a:endParaRPr>
          </a:p>
          <a:p>
            <a:r>
              <a:rPr lang="fr-FR" dirty="0" smtClean="0"/>
              <a:t>Thread et Handler</a:t>
            </a:r>
          </a:p>
          <a:p>
            <a:r>
              <a:rPr lang="fr-FR" dirty="0" smtClean="0"/>
              <a:t>Service</a:t>
            </a:r>
          </a:p>
          <a:p>
            <a:r>
              <a:rPr lang="fr-FR" dirty="0" err="1" smtClean="0"/>
              <a:t>Broadcast</a:t>
            </a:r>
            <a:r>
              <a:rPr lang="fr-FR" dirty="0" smtClean="0"/>
              <a:t> </a:t>
            </a:r>
            <a:r>
              <a:rPr lang="fr-FR" dirty="0" err="1" smtClean="0"/>
              <a:t>Receiver</a:t>
            </a:r>
            <a:r>
              <a:rPr lang="fr-FR" dirty="0" smtClean="0"/>
              <a:t> (réception/envoyer)</a:t>
            </a:r>
          </a:p>
          <a:p>
            <a:r>
              <a:rPr lang="fr-FR" dirty="0" err="1" smtClean="0"/>
              <a:t>Widget</a:t>
            </a:r>
            <a:endParaRPr lang="fr-FR" dirty="0" smtClean="0"/>
          </a:p>
          <a:p>
            <a:r>
              <a:rPr lang="fr-FR" dirty="0" smtClean="0"/>
              <a:t>Alarme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0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Chapitre </a:t>
            </a:r>
            <a:r>
              <a:rPr lang="fr-FR" dirty="0" smtClean="0"/>
              <a:t>11 </a:t>
            </a:r>
            <a:r>
              <a:rPr lang="fr-FR" dirty="0"/>
              <a:t>: </a:t>
            </a:r>
            <a:r>
              <a:rPr lang="fr-FR" dirty="0" smtClean="0"/>
              <a:t>Gestion et partage de 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Internet</a:t>
            </a:r>
          </a:p>
          <a:p>
            <a:r>
              <a:rPr lang="fr-FR" dirty="0" err="1" smtClean="0"/>
              <a:t>Parsing</a:t>
            </a:r>
            <a:r>
              <a:rPr lang="fr-FR" dirty="0" smtClean="0"/>
              <a:t> XML (simple </a:t>
            </a:r>
            <a:r>
              <a:rPr lang="fr-FR" dirty="0" err="1" smtClean="0"/>
              <a:t>xml</a:t>
            </a:r>
            <a:r>
              <a:rPr lang="fr-FR" dirty="0" smtClean="0"/>
              <a:t> </a:t>
            </a:r>
            <a:r>
              <a:rPr lang="fr-FR" dirty="0" err="1" smtClean="0"/>
              <a:t>infobus</a:t>
            </a:r>
            <a:r>
              <a:rPr lang="fr-FR" dirty="0" smtClean="0"/>
              <a:t>)</a:t>
            </a:r>
          </a:p>
          <a:p>
            <a:pPr lvl="1"/>
            <a:r>
              <a:rPr lang="fr-FR" sz="1300" dirty="0">
                <a:hlinkClick r:id="rId3"/>
              </a:rPr>
              <a:t>http://simple.sourceforge.net/</a:t>
            </a:r>
            <a:endParaRPr lang="fr-FR" sz="1300" dirty="0" smtClean="0"/>
          </a:p>
          <a:p>
            <a:r>
              <a:rPr lang="fr-FR" dirty="0" err="1" smtClean="0"/>
              <a:t>Parsing</a:t>
            </a:r>
            <a:r>
              <a:rPr lang="fr-FR" dirty="0" smtClean="0"/>
              <a:t> JSON (GSON, Jackson)</a:t>
            </a:r>
          </a:p>
          <a:p>
            <a:pPr lvl="1"/>
            <a:r>
              <a:rPr lang="fr-FR" sz="1300" dirty="0">
                <a:hlinkClick r:id="rId4"/>
              </a:rPr>
              <a:t>https://code.google.com/p/google-gson</a:t>
            </a:r>
            <a:r>
              <a:rPr lang="fr-FR" sz="1300" dirty="0" smtClean="0">
                <a:hlinkClick r:id="rId4"/>
              </a:rPr>
              <a:t>/</a:t>
            </a:r>
          </a:p>
          <a:p>
            <a:pPr lvl="1"/>
            <a:r>
              <a:rPr lang="fr-FR" sz="1300" dirty="0">
                <a:hlinkClick r:id="rId4"/>
              </a:rPr>
              <a:t>http://kylewbanks.com/blog/Tutorial-Android-Parsing-JSON-with-GSON</a:t>
            </a:r>
          </a:p>
          <a:p>
            <a:pPr lvl="1"/>
            <a:r>
              <a:rPr lang="fr-FR" sz="1300" dirty="0" smtClean="0">
                <a:hlinkClick r:id="rId4"/>
              </a:rPr>
              <a:t>https</a:t>
            </a:r>
            <a:r>
              <a:rPr lang="fr-FR" sz="1300" dirty="0">
                <a:hlinkClick r:id="rId4"/>
              </a:rPr>
              <a:t>://</a:t>
            </a:r>
            <a:r>
              <a:rPr lang="fr-FR" sz="1300" dirty="0" smtClean="0">
                <a:hlinkClick r:id="rId4"/>
              </a:rPr>
              <a:t>github.com/FasterXML/jackson</a:t>
            </a:r>
            <a:endParaRPr lang="fr-FR" sz="1300" dirty="0" smtClean="0"/>
          </a:p>
          <a:p>
            <a:pPr lvl="1"/>
            <a:r>
              <a:rPr lang="fr-FR" sz="1300" dirty="0" smtClean="0">
                <a:hlinkClick r:id="rId5"/>
              </a:rPr>
              <a:t>http</a:t>
            </a:r>
            <a:r>
              <a:rPr lang="fr-FR" sz="1300" dirty="0">
                <a:hlinkClick r:id="rId5"/>
              </a:rPr>
              <a:t>://www.tutos-android.com/parsing-json-jackson-android</a:t>
            </a:r>
            <a:endParaRPr lang="fr-FR" sz="1300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73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12 </a:t>
            </a:r>
            <a:r>
              <a:rPr lang="fr-FR" dirty="0"/>
              <a:t>: </a:t>
            </a:r>
            <a:r>
              <a:rPr lang="fr-FR" dirty="0" smtClean="0"/>
              <a:t>Accès au matériel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Capteurs</a:t>
            </a:r>
          </a:p>
          <a:p>
            <a:pPr lvl="1"/>
            <a:r>
              <a:rPr lang="fr-FR" dirty="0" smtClean="0"/>
              <a:t>Accéléromètre</a:t>
            </a:r>
          </a:p>
          <a:p>
            <a:pPr lvl="1"/>
            <a:r>
              <a:rPr lang="fr-FR" dirty="0" smtClean="0"/>
              <a:t>Gyroscope</a:t>
            </a:r>
          </a:p>
          <a:p>
            <a:pPr lvl="1"/>
            <a:r>
              <a:rPr lang="fr-FR" dirty="0" smtClean="0"/>
              <a:t>Capteur magnétique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05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Chapitre 13 : Ressources/Outils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Icônes: </a:t>
            </a:r>
            <a:r>
              <a:rPr lang="fr-FR" sz="2200" dirty="0">
                <a:hlinkClick r:id="rId2"/>
              </a:rPr>
              <a:t>http://developer.android.com/design/downloads</a:t>
            </a:r>
            <a:r>
              <a:rPr lang="fr-FR" sz="2200" dirty="0" smtClean="0">
                <a:hlinkClick r:id="rId2"/>
              </a:rPr>
              <a:t>/</a:t>
            </a:r>
            <a:endParaRPr lang="fr-FR" sz="2200" dirty="0" smtClean="0"/>
          </a:p>
          <a:p>
            <a:r>
              <a:rPr lang="fr-FR" dirty="0" err="1" smtClean="0"/>
              <a:t>Snippets</a:t>
            </a:r>
            <a:r>
              <a:rPr lang="fr-FR" sz="2400" dirty="0" smtClean="0"/>
              <a:t>  </a:t>
            </a:r>
            <a:r>
              <a:rPr lang="fr-FR" sz="1400" dirty="0" smtClean="0">
                <a:hlinkClick r:id="rId3"/>
              </a:rPr>
              <a:t>http</a:t>
            </a:r>
            <a:r>
              <a:rPr lang="fr-FR" sz="1400" dirty="0">
                <a:hlinkClick r:id="rId3"/>
              </a:rPr>
              <a:t>://</a:t>
            </a:r>
            <a:r>
              <a:rPr lang="fr-FR" sz="1400" dirty="0" smtClean="0">
                <a:hlinkClick r:id="rId3"/>
              </a:rPr>
              <a:t>www.androidsnippets.com/executing-a-http-get-request-with-httpclient</a:t>
            </a:r>
            <a:endParaRPr lang="fr-FR" sz="1600" dirty="0"/>
          </a:p>
          <a:p>
            <a:r>
              <a:rPr lang="fr-FR" dirty="0" smtClean="0"/>
              <a:t>9 Patch</a:t>
            </a:r>
            <a:endParaRPr lang="fr-FR" sz="2200" dirty="0" smtClean="0"/>
          </a:p>
          <a:p>
            <a:pPr marL="0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891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1026" name="Picture 2" descr="C:\projets\independant\formation_android\super-android-300x24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081" y="2810842"/>
            <a:ext cx="1428751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projets\independant\formation_android\AndroidSuperHeroPodedros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185" y="2144886"/>
            <a:ext cx="3301207" cy="250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11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3 : Les principes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fr-FR" dirty="0" smtClean="0"/>
              <a:t>Optimisation</a:t>
            </a:r>
          </a:p>
          <a:p>
            <a:pPr lvl="1"/>
            <a:r>
              <a:rPr lang="fr-FR" dirty="0" smtClean="0"/>
              <a:t>Mémoire</a:t>
            </a:r>
          </a:p>
          <a:p>
            <a:pPr lvl="1"/>
            <a:r>
              <a:rPr lang="fr-FR" dirty="0" smtClean="0"/>
              <a:t>Processeur</a:t>
            </a:r>
          </a:p>
          <a:p>
            <a:pPr lvl="1"/>
            <a:r>
              <a:rPr lang="fr-FR" dirty="0" smtClean="0"/>
              <a:t>Radio (</a:t>
            </a:r>
            <a:r>
              <a:rPr lang="fr-FR" dirty="0" err="1" smtClean="0"/>
              <a:t>WiFi</a:t>
            </a:r>
            <a:r>
              <a:rPr lang="fr-FR" dirty="0" smtClean="0"/>
              <a:t>, 3G, BT)</a:t>
            </a:r>
          </a:p>
          <a:p>
            <a:pPr lvl="1"/>
            <a:r>
              <a:rPr lang="fr-FR" dirty="0" smtClean="0"/>
              <a:t>Graphique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324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6" name="Picture 2" descr="http://upload.wikimedia.org/wikipedia/commons/thumb/a/af/Android-System-Architecture.svg/1000px-Android-System-Architectur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24744"/>
            <a:ext cx="5286536" cy="428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35496" y="5949860"/>
            <a:ext cx="36567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Source : </a:t>
            </a:r>
            <a:r>
              <a:rPr lang="fr-FR" sz="800" dirty="0">
                <a:hlinkClick r:id="rId3"/>
              </a:rPr>
              <a:t>http://commons.wikimedia.org/wiki/File:Android-System-Architecture.svg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51681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JVM / </a:t>
            </a:r>
            <a:r>
              <a:rPr lang="fr-FR" dirty="0" err="1" smtClean="0"/>
              <a:t>Dalvik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7170" name="Picture 2" descr="http://dev.icybear.net/learning-android-cn/images/02-DalvikJav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393" y="1196752"/>
            <a:ext cx="4042831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35496" y="5949860"/>
            <a:ext cx="3829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Source : </a:t>
            </a:r>
            <a:r>
              <a:rPr lang="fr-FR" sz="800" dirty="0">
                <a:hlinkClick r:id="rId3"/>
              </a:rPr>
              <a:t>http://</a:t>
            </a:r>
            <a:r>
              <a:rPr lang="fr-FR" sz="800" dirty="0" smtClean="0">
                <a:hlinkClick r:id="rId3"/>
              </a:rPr>
              <a:t>stackoverflow.com/questions/7541281/what-is-dalvik-and-dalvik-cache</a:t>
            </a:r>
            <a:endParaRPr lang="fr-FR" sz="800" dirty="0"/>
          </a:p>
          <a:p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05800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NDK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C/C++</a:t>
            </a:r>
          </a:p>
          <a:p>
            <a:r>
              <a:rPr lang="fr-FR" dirty="0" smtClean="0"/>
              <a:t>JNI</a:t>
            </a:r>
          </a:p>
          <a:p>
            <a:r>
              <a:rPr lang="fr-FR" dirty="0" smtClean="0"/>
              <a:t>Lien: </a:t>
            </a:r>
            <a:r>
              <a:rPr lang="fr-FR" sz="2000" dirty="0" smtClean="0">
                <a:hlinkClick r:id="rId2"/>
              </a:rPr>
              <a:t>http</a:t>
            </a:r>
            <a:r>
              <a:rPr lang="fr-FR" sz="2000" dirty="0">
                <a:hlinkClick r:id="rId2"/>
              </a:rPr>
              <a:t>://developer.android.com/tools/sdk/ndk/index.html</a:t>
            </a:r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811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ZIP</a:t>
            </a:r>
          </a:p>
          <a:p>
            <a:r>
              <a:rPr lang="fr-FR" dirty="0" smtClean="0"/>
              <a:t>Code</a:t>
            </a:r>
          </a:p>
          <a:p>
            <a:r>
              <a:rPr lang="fr-FR" dirty="0" smtClean="0"/>
              <a:t>Ressources</a:t>
            </a:r>
          </a:p>
          <a:p>
            <a:r>
              <a:rPr lang="fr-FR" dirty="0" err="1" smtClean="0"/>
              <a:t>Assets</a:t>
            </a:r>
            <a:endParaRPr lang="fr-FR" dirty="0" smtClean="0"/>
          </a:p>
          <a:p>
            <a:r>
              <a:rPr lang="fr-FR" dirty="0" smtClean="0"/>
              <a:t>Certificats</a:t>
            </a:r>
          </a:p>
          <a:p>
            <a:r>
              <a:rPr lang="fr-FR" dirty="0" smtClean="0"/>
              <a:t>Manifeste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144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25901</TotalTime>
  <Words>2384</Words>
  <Application>Microsoft Office PowerPoint</Application>
  <PresentationFormat>On-screen Show (4:3)</PresentationFormat>
  <Paragraphs>1008</Paragraphs>
  <Slides>48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Thème Office</vt:lpstr>
      <vt:lpstr>Formation ANDROID</vt:lpstr>
      <vt:lpstr>Présentations</vt:lpstr>
      <vt:lpstr>Chapitre 1 : La base</vt:lpstr>
      <vt:lpstr>Chapitre 2 : Installation</vt:lpstr>
      <vt:lpstr>Chapitre 3 : Les principes</vt:lpstr>
      <vt:lpstr>Architecture</vt:lpstr>
      <vt:lpstr>JVM / Dalvik</vt:lpstr>
      <vt:lpstr>NDK</vt:lpstr>
      <vt:lpstr>APK</vt:lpstr>
      <vt:lpstr>Chapitre 4 : Bonjour le monde</vt:lpstr>
      <vt:lpstr>4.1 Création de l’application</vt:lpstr>
      <vt:lpstr>4.2 Lancement émulateur</vt:lpstr>
      <vt:lpstr>4.3 Lancement Téléphone</vt:lpstr>
      <vt:lpstr>4.4 Structure projet</vt:lpstr>
      <vt:lpstr>Chapitre 5 : Outils</vt:lpstr>
      <vt:lpstr>DDMS</vt:lpstr>
      <vt:lpstr>Logcat</vt:lpstr>
      <vt:lpstr>Composantes Android</vt:lpstr>
      <vt:lpstr>PowerPoint Presentation</vt:lpstr>
      <vt:lpstr>PowerPoint Presentation</vt:lpstr>
      <vt:lpstr>PowerPoint Presentation</vt:lpstr>
      <vt:lpstr>Toasts</vt:lpstr>
      <vt:lpstr>Widgets Simples</vt:lpstr>
      <vt:lpstr>Evénements</vt:lpstr>
      <vt:lpstr>PowerPoint Presentation</vt:lpstr>
      <vt:lpstr>Chapitre 6 : Interface simples</vt:lpstr>
      <vt:lpstr>LinearLayout</vt:lpstr>
      <vt:lpstr>PowerPoint Presentation</vt:lpstr>
      <vt:lpstr>PowerPoint Presentation</vt:lpstr>
      <vt:lpstr>RelativeLayout</vt:lpstr>
      <vt:lpstr>Implémentation de l’application IMC</vt:lpstr>
      <vt:lpstr>TableLayout</vt:lpstr>
      <vt:lpstr>ScrollView</vt:lpstr>
      <vt:lpstr>Chapitre 6 : Interface simples (suite)</vt:lpstr>
      <vt:lpstr>Test format</vt:lpstr>
      <vt:lpstr>Chapitre 6 : Interface simples (suite)</vt:lpstr>
      <vt:lpstr>Chapitre 6 : Interface simples (suite)</vt:lpstr>
      <vt:lpstr>Chapitre 7 : Communications vues/applications</vt:lpstr>
      <vt:lpstr>PowerPoint Presentation</vt:lpstr>
      <vt:lpstr>PowerPoint Presentation</vt:lpstr>
      <vt:lpstr>Chapitre 8 : Personnalisation et gestion d’évènements</vt:lpstr>
      <vt:lpstr>Chapitre 8 : Personnalisation et gestion d’évènements (suite)</vt:lpstr>
      <vt:lpstr>Chapitre 9 : Persistance</vt:lpstr>
      <vt:lpstr>Chapitre 10 : Tâches de fond</vt:lpstr>
      <vt:lpstr>Chapitre 11 : Gestion et partage de données</vt:lpstr>
      <vt:lpstr>Chapitre 12 : Accès au matériel</vt:lpstr>
      <vt:lpstr>Chapitre 13 : Ressources/Outils</vt:lpstr>
      <vt:lpstr>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MC</dc:creator>
  <cp:lastModifiedBy>tristus1er@hotmail.com</cp:lastModifiedBy>
  <cp:revision>104</cp:revision>
  <dcterms:created xsi:type="dcterms:W3CDTF">2013-09-26T15:55:36Z</dcterms:created>
  <dcterms:modified xsi:type="dcterms:W3CDTF">2015-04-02T06:10:00Z</dcterms:modified>
</cp:coreProperties>
</file>